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1" r:id="rId3"/>
    <p:sldId id="352" r:id="rId4"/>
    <p:sldId id="359" r:id="rId5"/>
    <p:sldId id="343" r:id="rId6"/>
    <p:sldId id="365" r:id="rId7"/>
    <p:sldId id="366" r:id="rId8"/>
    <p:sldId id="347" r:id="rId9"/>
    <p:sldId id="382" r:id="rId10"/>
    <p:sldId id="387" r:id="rId11"/>
    <p:sldId id="354" r:id="rId12"/>
    <p:sldId id="363" r:id="rId13"/>
    <p:sldId id="391" r:id="rId14"/>
    <p:sldId id="390" r:id="rId15"/>
    <p:sldId id="389" r:id="rId16"/>
    <p:sldId id="368" r:id="rId17"/>
    <p:sldId id="3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41B"/>
    <a:srgbClr val="00AEE5"/>
    <a:srgbClr val="00AEEF"/>
    <a:srgbClr val="00B0F0"/>
    <a:srgbClr val="574901"/>
    <a:srgbClr val="0AAEFA"/>
    <a:srgbClr val="193165"/>
    <a:srgbClr val="23417E"/>
    <a:srgbClr val="23387E"/>
    <a:srgbClr val="887A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429" autoAdjust="0"/>
    <p:restoredTop sz="89257" autoAdjust="0"/>
  </p:normalViewPr>
  <p:slideViewPr>
    <p:cSldViewPr>
      <p:cViewPr>
        <p:scale>
          <a:sx n="100" d="100"/>
          <a:sy n="100" d="100"/>
        </p:scale>
        <p:origin x="-28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3" d="100"/>
        <a:sy n="183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F40D4-7650-4D9E-81B1-4848D6705313}" type="doc">
      <dgm:prSet loTypeId="urn:microsoft.com/office/officeart/2008/layout/HexagonCluster" loCatId="pictur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A48011D-0C30-44A4-A549-E59521A560AE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Energy</a:t>
          </a:r>
          <a:endParaRPr lang="en-US" b="1" dirty="0">
            <a:latin typeface="Century Gothic" panose="020B0502020202020204" pitchFamily="34" charset="0"/>
          </a:endParaRPr>
        </a:p>
      </dgm:t>
    </dgm:pt>
    <dgm:pt modelId="{AA567FB7-50FD-4E2E-B8FA-CD051B86C1DA}" type="parTrans" cxnId="{25B228D0-1B77-4D98-9D78-9B63369B77B0}">
      <dgm:prSet/>
      <dgm:spPr/>
      <dgm:t>
        <a:bodyPr/>
        <a:lstStyle/>
        <a:p>
          <a:endParaRPr lang="en-US"/>
        </a:p>
      </dgm:t>
    </dgm:pt>
    <dgm:pt modelId="{2264E381-BCB0-4C8D-8161-8E60D81BA6A7}" type="sibTrans" cxnId="{25B228D0-1B77-4D98-9D78-9B63369B77B0}">
      <dgm:prSet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44D7E4-C126-416D-AF2B-C993AFA120F8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Communities and Ridership</a:t>
          </a:r>
          <a:endParaRPr lang="en-US" b="1" dirty="0">
            <a:latin typeface="Century Gothic" panose="020B0502020202020204" pitchFamily="34" charset="0"/>
          </a:endParaRPr>
        </a:p>
      </dgm:t>
    </dgm:pt>
    <dgm:pt modelId="{84E37E83-F8E2-43BD-A319-DC7A4DE42E56}" type="parTrans" cxnId="{6F323B85-E5CD-4AAA-8B79-68988F47BD82}">
      <dgm:prSet/>
      <dgm:spPr/>
      <dgm:t>
        <a:bodyPr/>
        <a:lstStyle/>
        <a:p>
          <a:endParaRPr lang="en-US"/>
        </a:p>
      </dgm:t>
    </dgm:pt>
    <dgm:pt modelId="{5400FDD8-FC18-4BF6-8E59-89CCF3E47581}" type="sibTrans" cxnId="{6F323B85-E5CD-4AAA-8B79-68988F47BD82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3CD7C85-6983-4AC1-B930-4BD9606354BF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Sustainable Infrastructure</a:t>
          </a:r>
          <a:endParaRPr lang="en-US" b="1" dirty="0">
            <a:latin typeface="Century Gothic" panose="020B0502020202020204" pitchFamily="34" charset="0"/>
          </a:endParaRPr>
        </a:p>
      </dgm:t>
    </dgm:pt>
    <dgm:pt modelId="{6CB8B08E-28A3-4A82-BE2B-79B91116D921}" type="parTrans" cxnId="{856EF74C-2044-492E-B5F3-A6DBEAE05B18}">
      <dgm:prSet/>
      <dgm:spPr/>
      <dgm:t>
        <a:bodyPr/>
        <a:lstStyle/>
        <a:p>
          <a:endParaRPr lang="en-US"/>
        </a:p>
      </dgm:t>
    </dgm:pt>
    <dgm:pt modelId="{E256CC05-1D87-48A8-8C39-DC34408A96F0}" type="sibTrans" cxnId="{856EF74C-2044-492E-B5F3-A6DBEAE05B18}">
      <dgm:prSet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5E390F-8BA4-4428-A1E6-6E8F1E768A1F}">
      <dgm:prSet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Business and Management</a:t>
          </a:r>
        </a:p>
      </dgm:t>
    </dgm:pt>
    <dgm:pt modelId="{7C35395B-3693-4B4E-8BA9-30014A840E6D}" type="parTrans" cxnId="{7509406A-793F-4ED1-A41C-0FDAD31D2A3C}">
      <dgm:prSet/>
      <dgm:spPr/>
      <dgm:t>
        <a:bodyPr/>
        <a:lstStyle/>
        <a:p>
          <a:endParaRPr lang="en-US"/>
        </a:p>
      </dgm:t>
    </dgm:pt>
    <dgm:pt modelId="{AAFD5B93-2DB8-4AAE-A2B1-A6EDB5C134D3}" type="sibTrans" cxnId="{7509406A-793F-4ED1-A41C-0FDAD31D2A3C}">
      <dgm:prSet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32C547-9A57-48F7-A003-61AA1405CA97}">
      <dgm:prSet phldrT="[Text]"/>
      <dgm:spPr/>
      <dgm:t>
        <a:bodyPr/>
        <a:lstStyle/>
        <a:p>
          <a:r>
            <a:rPr lang="en-US" b="1" dirty="0" smtClean="0">
              <a:latin typeface="Century Gothic" panose="020B0502020202020204" pitchFamily="34" charset="0"/>
            </a:rPr>
            <a:t> Natural Resources</a:t>
          </a:r>
          <a:endParaRPr lang="en-US" b="1" dirty="0">
            <a:latin typeface="Century Gothic" panose="020B0502020202020204" pitchFamily="34" charset="0"/>
          </a:endParaRPr>
        </a:p>
      </dgm:t>
    </dgm:pt>
    <dgm:pt modelId="{FE734262-4447-4841-B094-802910C2556D}" type="parTrans" cxnId="{259EEDA9-9976-4815-B554-C040B143701C}">
      <dgm:prSet/>
      <dgm:spPr/>
      <dgm:t>
        <a:bodyPr/>
        <a:lstStyle/>
        <a:p>
          <a:endParaRPr lang="en-US"/>
        </a:p>
      </dgm:t>
    </dgm:pt>
    <dgm:pt modelId="{4DE410DB-B97A-44EB-9A90-CE81052FF71B}" type="sibTrans" cxnId="{259EEDA9-9976-4815-B554-C040B143701C}">
      <dgm:prSet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A8F819-C29B-47BD-BC40-9E373D250D7A}" type="pres">
      <dgm:prSet presAssocID="{878F40D4-7650-4D9E-81B1-4848D670531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0B0894A-B8FE-4551-B85E-0D5FEA3B8642}" type="pres">
      <dgm:prSet presAssocID="{4A48011D-0C30-44A4-A549-E59521A560AE}" presName="text1" presStyleCnt="0"/>
      <dgm:spPr/>
      <dgm:t>
        <a:bodyPr/>
        <a:lstStyle/>
        <a:p>
          <a:endParaRPr lang="en-US"/>
        </a:p>
      </dgm:t>
    </dgm:pt>
    <dgm:pt modelId="{7402A537-211A-4A9C-84F1-1AF01C0ECFAF}" type="pres">
      <dgm:prSet presAssocID="{4A48011D-0C30-44A4-A549-E59521A560AE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E458C-A625-4036-A2FF-FFB5B90AA78A}" type="pres">
      <dgm:prSet presAssocID="{4A48011D-0C30-44A4-A549-E59521A560AE}" presName="textaccent1" presStyleCnt="0"/>
      <dgm:spPr/>
      <dgm:t>
        <a:bodyPr/>
        <a:lstStyle/>
        <a:p>
          <a:endParaRPr lang="en-US"/>
        </a:p>
      </dgm:t>
    </dgm:pt>
    <dgm:pt modelId="{5231389A-AC42-4213-930F-7B12E6985951}" type="pres">
      <dgm:prSet presAssocID="{4A48011D-0C30-44A4-A549-E59521A560AE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0C11F562-8A68-405C-9FC5-79418D3EDA0C}" type="pres">
      <dgm:prSet presAssocID="{2264E381-BCB0-4C8D-8161-8E60D81BA6A7}" presName="image1" presStyleCnt="0"/>
      <dgm:spPr/>
      <dgm:t>
        <a:bodyPr/>
        <a:lstStyle/>
        <a:p>
          <a:endParaRPr lang="en-US"/>
        </a:p>
      </dgm:t>
    </dgm:pt>
    <dgm:pt modelId="{81B14EFB-DF18-4B66-B5D8-A788259F1C8E}" type="pres">
      <dgm:prSet presAssocID="{2264E381-BCB0-4C8D-8161-8E60D81BA6A7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05E81637-24EC-43F3-B3EC-C47E918C3D2A}" type="pres">
      <dgm:prSet presAssocID="{2264E381-BCB0-4C8D-8161-8E60D81BA6A7}" presName="imageaccent1" presStyleCnt="0"/>
      <dgm:spPr/>
      <dgm:t>
        <a:bodyPr/>
        <a:lstStyle/>
        <a:p>
          <a:endParaRPr lang="en-US"/>
        </a:p>
      </dgm:t>
    </dgm:pt>
    <dgm:pt modelId="{E88D558C-30FB-4C13-8D57-13653F3D550B}" type="pres">
      <dgm:prSet presAssocID="{2264E381-BCB0-4C8D-8161-8E60D81BA6A7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C20619CA-8F63-446E-89B6-33509A4134C9}" type="pres">
      <dgm:prSet presAssocID="{7944D7E4-C126-416D-AF2B-C993AFA120F8}" presName="text2" presStyleCnt="0"/>
      <dgm:spPr/>
      <dgm:t>
        <a:bodyPr/>
        <a:lstStyle/>
        <a:p>
          <a:endParaRPr lang="en-US"/>
        </a:p>
      </dgm:t>
    </dgm:pt>
    <dgm:pt modelId="{E9155BA3-B313-4083-8C80-5BF1B6CF6767}" type="pres">
      <dgm:prSet presAssocID="{7944D7E4-C126-416D-AF2B-C993AFA120F8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AB89-7C40-479A-A33D-50A20BA1FF35}" type="pres">
      <dgm:prSet presAssocID="{7944D7E4-C126-416D-AF2B-C993AFA120F8}" presName="textaccent2" presStyleCnt="0"/>
      <dgm:spPr/>
      <dgm:t>
        <a:bodyPr/>
        <a:lstStyle/>
        <a:p>
          <a:endParaRPr lang="en-US"/>
        </a:p>
      </dgm:t>
    </dgm:pt>
    <dgm:pt modelId="{0D43F8A3-443E-4383-911B-E01198D7D79D}" type="pres">
      <dgm:prSet presAssocID="{7944D7E4-C126-416D-AF2B-C993AFA120F8}" presName="accentRepeatNode" presStyleLbl="solidAlignAcc1" presStyleIdx="2" presStyleCnt="10"/>
      <dgm:spPr/>
      <dgm:t>
        <a:bodyPr/>
        <a:lstStyle/>
        <a:p>
          <a:endParaRPr lang="en-US"/>
        </a:p>
      </dgm:t>
    </dgm:pt>
    <dgm:pt modelId="{01B19670-6889-406F-82DE-B92FFEA4C4C7}" type="pres">
      <dgm:prSet presAssocID="{5400FDD8-FC18-4BF6-8E59-89CCF3E47581}" presName="image2" presStyleCnt="0"/>
      <dgm:spPr/>
      <dgm:t>
        <a:bodyPr/>
        <a:lstStyle/>
        <a:p>
          <a:endParaRPr lang="en-US"/>
        </a:p>
      </dgm:t>
    </dgm:pt>
    <dgm:pt modelId="{EFB2A541-413F-4BAC-A7D4-3E54C4BAF2E6}" type="pres">
      <dgm:prSet presAssocID="{5400FDD8-FC18-4BF6-8E59-89CCF3E47581}" presName="imageRepeatNode" presStyleLbl="alignAcc1" presStyleIdx="1" presStyleCnt="5" custLinFactNeighborX="974" custLinFactNeighborY="9237"/>
      <dgm:spPr/>
      <dgm:t>
        <a:bodyPr/>
        <a:lstStyle/>
        <a:p>
          <a:endParaRPr lang="en-US"/>
        </a:p>
      </dgm:t>
    </dgm:pt>
    <dgm:pt modelId="{14CF5B27-58DA-47BB-A3B0-FA9207F7AECD}" type="pres">
      <dgm:prSet presAssocID="{5400FDD8-FC18-4BF6-8E59-89CCF3E47581}" presName="imageaccent2" presStyleCnt="0"/>
      <dgm:spPr/>
      <dgm:t>
        <a:bodyPr/>
        <a:lstStyle/>
        <a:p>
          <a:endParaRPr lang="en-US"/>
        </a:p>
      </dgm:t>
    </dgm:pt>
    <dgm:pt modelId="{DF0E4340-B781-45BD-8358-165603453BDB}" type="pres">
      <dgm:prSet presAssocID="{5400FDD8-FC18-4BF6-8E59-89CCF3E47581}" presName="accentRepeatNode" presStyleLbl="solidAlignAcc1" presStyleIdx="3" presStyleCnt="10"/>
      <dgm:spPr/>
      <dgm:t>
        <a:bodyPr/>
        <a:lstStyle/>
        <a:p>
          <a:endParaRPr lang="en-US"/>
        </a:p>
      </dgm:t>
    </dgm:pt>
    <dgm:pt modelId="{4C031F26-3957-4064-B5AB-580713E1FD8F}" type="pres">
      <dgm:prSet presAssocID="{4032C547-9A57-48F7-A003-61AA1405CA97}" presName="text3" presStyleCnt="0"/>
      <dgm:spPr/>
      <dgm:t>
        <a:bodyPr/>
        <a:lstStyle/>
        <a:p>
          <a:endParaRPr lang="en-US"/>
        </a:p>
      </dgm:t>
    </dgm:pt>
    <dgm:pt modelId="{8B0A2910-A4F6-41AA-85B8-FC158C0847D6}" type="pres">
      <dgm:prSet presAssocID="{4032C547-9A57-48F7-A003-61AA1405CA97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EB657-BED4-4BCE-A99B-0EFC00F8C8F8}" type="pres">
      <dgm:prSet presAssocID="{4032C547-9A57-48F7-A003-61AA1405CA97}" presName="textaccent3" presStyleCnt="0"/>
      <dgm:spPr/>
      <dgm:t>
        <a:bodyPr/>
        <a:lstStyle/>
        <a:p>
          <a:endParaRPr lang="en-US"/>
        </a:p>
      </dgm:t>
    </dgm:pt>
    <dgm:pt modelId="{46C6AE12-E11C-44D6-9976-76A667D5CB17}" type="pres">
      <dgm:prSet presAssocID="{4032C547-9A57-48F7-A003-61AA1405CA97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F9C14314-6D46-4A42-8FA2-014FDA35F15E}" type="pres">
      <dgm:prSet presAssocID="{4DE410DB-B97A-44EB-9A90-CE81052FF71B}" presName="image3" presStyleCnt="0"/>
      <dgm:spPr/>
      <dgm:t>
        <a:bodyPr/>
        <a:lstStyle/>
        <a:p>
          <a:endParaRPr lang="en-US"/>
        </a:p>
      </dgm:t>
    </dgm:pt>
    <dgm:pt modelId="{912D06E9-8029-4BBD-920C-26953F15114C}" type="pres">
      <dgm:prSet presAssocID="{4DE410DB-B97A-44EB-9A90-CE81052FF71B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233E8CEB-08FA-4289-AC50-764A253044A8}" type="pres">
      <dgm:prSet presAssocID="{4DE410DB-B97A-44EB-9A90-CE81052FF71B}" presName="imageaccent3" presStyleCnt="0"/>
      <dgm:spPr/>
      <dgm:t>
        <a:bodyPr/>
        <a:lstStyle/>
        <a:p>
          <a:endParaRPr lang="en-US"/>
        </a:p>
      </dgm:t>
    </dgm:pt>
    <dgm:pt modelId="{82559A29-A623-4614-B111-84C294CC5993}" type="pres">
      <dgm:prSet presAssocID="{4DE410DB-B97A-44EB-9A90-CE81052FF71B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5BD5C6DA-ECAF-4CD1-BECF-1F356FDE7E92}" type="pres">
      <dgm:prSet presAssocID="{E3CD7C85-6983-4AC1-B930-4BD9606354BF}" presName="text4" presStyleCnt="0"/>
      <dgm:spPr/>
      <dgm:t>
        <a:bodyPr/>
        <a:lstStyle/>
        <a:p>
          <a:endParaRPr lang="en-US"/>
        </a:p>
      </dgm:t>
    </dgm:pt>
    <dgm:pt modelId="{09745A28-424A-4483-9871-B3B3138B7FD4}" type="pres">
      <dgm:prSet presAssocID="{E3CD7C85-6983-4AC1-B930-4BD9606354BF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1A047-D645-479A-8EBA-001121422B69}" type="pres">
      <dgm:prSet presAssocID="{E3CD7C85-6983-4AC1-B930-4BD9606354BF}" presName="textaccent4" presStyleCnt="0"/>
      <dgm:spPr/>
      <dgm:t>
        <a:bodyPr/>
        <a:lstStyle/>
        <a:p>
          <a:endParaRPr lang="en-US"/>
        </a:p>
      </dgm:t>
    </dgm:pt>
    <dgm:pt modelId="{ACCCBA64-D375-4FDF-B07F-1D85D9B83711}" type="pres">
      <dgm:prSet presAssocID="{E3CD7C85-6983-4AC1-B930-4BD9606354BF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7B8994D2-D80A-4C93-B311-1BA281957B94}" type="pres">
      <dgm:prSet presAssocID="{E256CC05-1D87-48A8-8C39-DC34408A96F0}" presName="image4" presStyleCnt="0"/>
      <dgm:spPr/>
      <dgm:t>
        <a:bodyPr/>
        <a:lstStyle/>
        <a:p>
          <a:endParaRPr lang="en-US"/>
        </a:p>
      </dgm:t>
    </dgm:pt>
    <dgm:pt modelId="{92E41951-F4C5-45E5-AB11-602E2D8F5B72}" type="pres">
      <dgm:prSet presAssocID="{E256CC05-1D87-48A8-8C39-DC34408A96F0}" presName="imageRepeatNode" presStyleLbl="alignAcc1" presStyleIdx="3" presStyleCnt="5" custLinFactNeighborX="1371" custLinFactNeighborY="4132"/>
      <dgm:spPr/>
      <dgm:t>
        <a:bodyPr/>
        <a:lstStyle/>
        <a:p>
          <a:endParaRPr lang="en-US"/>
        </a:p>
      </dgm:t>
    </dgm:pt>
    <dgm:pt modelId="{5BE689A3-6B66-4E47-BA0B-C75BD387E2D1}" type="pres">
      <dgm:prSet presAssocID="{E256CC05-1D87-48A8-8C39-DC34408A96F0}" presName="imageaccent4" presStyleCnt="0"/>
      <dgm:spPr/>
      <dgm:t>
        <a:bodyPr/>
        <a:lstStyle/>
        <a:p>
          <a:endParaRPr lang="en-US"/>
        </a:p>
      </dgm:t>
    </dgm:pt>
    <dgm:pt modelId="{7F33A170-DCC2-4A35-8F4B-339D6CF35DAF}" type="pres">
      <dgm:prSet presAssocID="{E256CC05-1D87-48A8-8C39-DC34408A96F0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678F0A0B-46E7-4702-8FE1-6258739331B4}" type="pres">
      <dgm:prSet presAssocID="{FF5E390F-8BA4-4428-A1E6-6E8F1E768A1F}" presName="text5" presStyleCnt="0"/>
      <dgm:spPr/>
      <dgm:t>
        <a:bodyPr/>
        <a:lstStyle/>
        <a:p>
          <a:endParaRPr lang="en-US"/>
        </a:p>
      </dgm:t>
    </dgm:pt>
    <dgm:pt modelId="{17B7BC0C-C877-41F9-8054-9BE305BE3BC9}" type="pres">
      <dgm:prSet presAssocID="{FF5E390F-8BA4-4428-A1E6-6E8F1E768A1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D11B-D185-44D2-8022-39FEF724FC23}" type="pres">
      <dgm:prSet presAssocID="{FF5E390F-8BA4-4428-A1E6-6E8F1E768A1F}" presName="textaccent5" presStyleCnt="0"/>
      <dgm:spPr/>
      <dgm:t>
        <a:bodyPr/>
        <a:lstStyle/>
        <a:p>
          <a:endParaRPr lang="en-US"/>
        </a:p>
      </dgm:t>
    </dgm:pt>
    <dgm:pt modelId="{857248C3-C806-4813-974B-0B553DD68EA9}" type="pres">
      <dgm:prSet presAssocID="{FF5E390F-8BA4-4428-A1E6-6E8F1E768A1F}" presName="accentRepeatNode" presStyleLbl="solidAlignAcc1" presStyleIdx="8" presStyleCnt="10"/>
      <dgm:spPr/>
      <dgm:t>
        <a:bodyPr/>
        <a:lstStyle/>
        <a:p>
          <a:endParaRPr lang="en-US"/>
        </a:p>
      </dgm:t>
    </dgm:pt>
    <dgm:pt modelId="{1A158872-7163-42B7-BFB5-052BE27134C1}" type="pres">
      <dgm:prSet presAssocID="{AAFD5B93-2DB8-4AAE-A2B1-A6EDB5C134D3}" presName="image5" presStyleCnt="0"/>
      <dgm:spPr/>
      <dgm:t>
        <a:bodyPr/>
        <a:lstStyle/>
        <a:p>
          <a:endParaRPr lang="en-US"/>
        </a:p>
      </dgm:t>
    </dgm:pt>
    <dgm:pt modelId="{9AFED9F4-27B7-4C50-9063-50B4B5BD490B}" type="pres">
      <dgm:prSet presAssocID="{AAFD5B93-2DB8-4AAE-A2B1-A6EDB5C134D3}" presName="imageRepeatNode" presStyleLbl="alignAcc1" presStyleIdx="4" presStyleCnt="5" custLinFactNeighborY="-973"/>
      <dgm:spPr/>
      <dgm:t>
        <a:bodyPr/>
        <a:lstStyle/>
        <a:p>
          <a:endParaRPr lang="en-US"/>
        </a:p>
      </dgm:t>
    </dgm:pt>
    <dgm:pt modelId="{D71FEE43-1AF2-4F6C-B59A-F7EC020E81DC}" type="pres">
      <dgm:prSet presAssocID="{AAFD5B93-2DB8-4AAE-A2B1-A6EDB5C134D3}" presName="imageaccent5" presStyleCnt="0"/>
      <dgm:spPr/>
      <dgm:t>
        <a:bodyPr/>
        <a:lstStyle/>
        <a:p>
          <a:endParaRPr lang="en-US"/>
        </a:p>
      </dgm:t>
    </dgm:pt>
    <dgm:pt modelId="{0BC6585B-A179-4A93-A4B7-297C18216B07}" type="pres">
      <dgm:prSet presAssocID="{AAFD5B93-2DB8-4AAE-A2B1-A6EDB5C134D3}" presName="accentRepeatNode" presStyleLbl="solidAlignAcc1" presStyleIdx="9" presStyleCnt="10"/>
      <dgm:spPr/>
      <dgm:t>
        <a:bodyPr/>
        <a:lstStyle/>
        <a:p>
          <a:endParaRPr lang="en-US"/>
        </a:p>
      </dgm:t>
    </dgm:pt>
  </dgm:ptLst>
  <dgm:cxnLst>
    <dgm:cxn modelId="{6F323B85-E5CD-4AAA-8B79-68988F47BD82}" srcId="{878F40D4-7650-4D9E-81B1-4848D6705313}" destId="{7944D7E4-C126-416D-AF2B-C993AFA120F8}" srcOrd="1" destOrd="0" parTransId="{84E37E83-F8E2-43BD-A319-DC7A4DE42E56}" sibTransId="{5400FDD8-FC18-4BF6-8E59-89CCF3E47581}"/>
    <dgm:cxn modelId="{259EEDA9-9976-4815-B554-C040B143701C}" srcId="{878F40D4-7650-4D9E-81B1-4848D6705313}" destId="{4032C547-9A57-48F7-A003-61AA1405CA97}" srcOrd="2" destOrd="0" parTransId="{FE734262-4447-4841-B094-802910C2556D}" sibTransId="{4DE410DB-B97A-44EB-9A90-CE81052FF71B}"/>
    <dgm:cxn modelId="{CA0A6DE5-5147-4461-B9F3-909B35126173}" type="presOf" srcId="{AAFD5B93-2DB8-4AAE-A2B1-A6EDB5C134D3}" destId="{9AFED9F4-27B7-4C50-9063-50B4B5BD490B}" srcOrd="0" destOrd="0" presId="urn:microsoft.com/office/officeart/2008/layout/HexagonCluster"/>
    <dgm:cxn modelId="{9D73BD9C-0F2A-453A-BD5C-0B37CFD48BF4}" type="presOf" srcId="{4A48011D-0C30-44A4-A549-E59521A560AE}" destId="{7402A537-211A-4A9C-84F1-1AF01C0ECFAF}" srcOrd="0" destOrd="0" presId="urn:microsoft.com/office/officeart/2008/layout/HexagonCluster"/>
    <dgm:cxn modelId="{357BD576-32A9-42A5-93D7-827A43012D0E}" type="presOf" srcId="{4DE410DB-B97A-44EB-9A90-CE81052FF71B}" destId="{912D06E9-8029-4BBD-920C-26953F15114C}" srcOrd="0" destOrd="0" presId="urn:microsoft.com/office/officeart/2008/layout/HexagonCluster"/>
    <dgm:cxn modelId="{A4F0A374-6BAF-4BEA-93BA-A7DD04627A18}" type="presOf" srcId="{FF5E390F-8BA4-4428-A1E6-6E8F1E768A1F}" destId="{17B7BC0C-C877-41F9-8054-9BE305BE3BC9}" srcOrd="0" destOrd="0" presId="urn:microsoft.com/office/officeart/2008/layout/HexagonCluster"/>
    <dgm:cxn modelId="{856EF74C-2044-492E-B5F3-A6DBEAE05B18}" srcId="{878F40D4-7650-4D9E-81B1-4848D6705313}" destId="{E3CD7C85-6983-4AC1-B930-4BD9606354BF}" srcOrd="3" destOrd="0" parTransId="{6CB8B08E-28A3-4A82-BE2B-79B91116D921}" sibTransId="{E256CC05-1D87-48A8-8C39-DC34408A96F0}"/>
    <dgm:cxn modelId="{F057466E-549B-4CE7-B627-2809B64D92E6}" type="presOf" srcId="{5400FDD8-FC18-4BF6-8E59-89CCF3E47581}" destId="{EFB2A541-413F-4BAC-A7D4-3E54C4BAF2E6}" srcOrd="0" destOrd="0" presId="urn:microsoft.com/office/officeart/2008/layout/HexagonCluster"/>
    <dgm:cxn modelId="{25B228D0-1B77-4D98-9D78-9B63369B77B0}" srcId="{878F40D4-7650-4D9E-81B1-4848D6705313}" destId="{4A48011D-0C30-44A4-A549-E59521A560AE}" srcOrd="0" destOrd="0" parTransId="{AA567FB7-50FD-4E2E-B8FA-CD051B86C1DA}" sibTransId="{2264E381-BCB0-4C8D-8161-8E60D81BA6A7}"/>
    <dgm:cxn modelId="{D432E72E-C416-4C7E-ADE3-6A29BDF36458}" type="presOf" srcId="{878F40D4-7650-4D9E-81B1-4848D6705313}" destId="{00A8F819-C29B-47BD-BC40-9E373D250D7A}" srcOrd="0" destOrd="0" presId="urn:microsoft.com/office/officeart/2008/layout/HexagonCluster"/>
    <dgm:cxn modelId="{3DC8F564-933C-4293-8807-9ED5C30A1B43}" type="presOf" srcId="{7944D7E4-C126-416D-AF2B-C993AFA120F8}" destId="{E9155BA3-B313-4083-8C80-5BF1B6CF6767}" srcOrd="0" destOrd="0" presId="urn:microsoft.com/office/officeart/2008/layout/HexagonCluster"/>
    <dgm:cxn modelId="{5E6D7941-42CF-4941-8059-772D02A52AEA}" type="presOf" srcId="{4032C547-9A57-48F7-A003-61AA1405CA97}" destId="{8B0A2910-A4F6-41AA-85B8-FC158C0847D6}" srcOrd="0" destOrd="0" presId="urn:microsoft.com/office/officeart/2008/layout/HexagonCluster"/>
    <dgm:cxn modelId="{7509406A-793F-4ED1-A41C-0FDAD31D2A3C}" srcId="{878F40D4-7650-4D9E-81B1-4848D6705313}" destId="{FF5E390F-8BA4-4428-A1E6-6E8F1E768A1F}" srcOrd="4" destOrd="0" parTransId="{7C35395B-3693-4B4E-8BA9-30014A840E6D}" sibTransId="{AAFD5B93-2DB8-4AAE-A2B1-A6EDB5C134D3}"/>
    <dgm:cxn modelId="{CCD9EBB6-1F42-4F30-AF56-666032B27FEA}" type="presOf" srcId="{E3CD7C85-6983-4AC1-B930-4BD9606354BF}" destId="{09745A28-424A-4483-9871-B3B3138B7FD4}" srcOrd="0" destOrd="0" presId="urn:microsoft.com/office/officeart/2008/layout/HexagonCluster"/>
    <dgm:cxn modelId="{62419E24-225B-4FDB-BB84-12F36754974C}" type="presOf" srcId="{2264E381-BCB0-4C8D-8161-8E60D81BA6A7}" destId="{81B14EFB-DF18-4B66-B5D8-A788259F1C8E}" srcOrd="0" destOrd="0" presId="urn:microsoft.com/office/officeart/2008/layout/HexagonCluster"/>
    <dgm:cxn modelId="{666FF4BE-774E-417C-AD69-97B26EDDDCFA}" type="presOf" srcId="{E256CC05-1D87-48A8-8C39-DC34408A96F0}" destId="{92E41951-F4C5-45E5-AB11-602E2D8F5B72}" srcOrd="0" destOrd="0" presId="urn:microsoft.com/office/officeart/2008/layout/HexagonCluster"/>
    <dgm:cxn modelId="{5AAC6F87-8C9E-4CEF-83F1-33FC03DD8884}" type="presParOf" srcId="{00A8F819-C29B-47BD-BC40-9E373D250D7A}" destId="{A0B0894A-B8FE-4551-B85E-0D5FEA3B8642}" srcOrd="0" destOrd="0" presId="urn:microsoft.com/office/officeart/2008/layout/HexagonCluster"/>
    <dgm:cxn modelId="{B119322D-E8C0-4532-8629-8A51496A0569}" type="presParOf" srcId="{A0B0894A-B8FE-4551-B85E-0D5FEA3B8642}" destId="{7402A537-211A-4A9C-84F1-1AF01C0ECFAF}" srcOrd="0" destOrd="0" presId="urn:microsoft.com/office/officeart/2008/layout/HexagonCluster"/>
    <dgm:cxn modelId="{29F0172D-B58B-49FC-AAC9-602A8629BB6D}" type="presParOf" srcId="{00A8F819-C29B-47BD-BC40-9E373D250D7A}" destId="{EDFE458C-A625-4036-A2FF-FFB5B90AA78A}" srcOrd="1" destOrd="0" presId="urn:microsoft.com/office/officeart/2008/layout/HexagonCluster"/>
    <dgm:cxn modelId="{5BBAEA81-DC7C-45E6-B824-441C73D0881B}" type="presParOf" srcId="{EDFE458C-A625-4036-A2FF-FFB5B90AA78A}" destId="{5231389A-AC42-4213-930F-7B12E6985951}" srcOrd="0" destOrd="0" presId="urn:microsoft.com/office/officeart/2008/layout/HexagonCluster"/>
    <dgm:cxn modelId="{BC13A1E1-9C16-4CC5-8D4C-262278E76BA2}" type="presParOf" srcId="{00A8F819-C29B-47BD-BC40-9E373D250D7A}" destId="{0C11F562-8A68-405C-9FC5-79418D3EDA0C}" srcOrd="2" destOrd="0" presId="urn:microsoft.com/office/officeart/2008/layout/HexagonCluster"/>
    <dgm:cxn modelId="{BDE210BF-3758-4714-A265-4BA23C41FBDC}" type="presParOf" srcId="{0C11F562-8A68-405C-9FC5-79418D3EDA0C}" destId="{81B14EFB-DF18-4B66-B5D8-A788259F1C8E}" srcOrd="0" destOrd="0" presId="urn:microsoft.com/office/officeart/2008/layout/HexagonCluster"/>
    <dgm:cxn modelId="{BFF01C6E-42CB-46C9-8D9D-58068DB214D7}" type="presParOf" srcId="{00A8F819-C29B-47BD-BC40-9E373D250D7A}" destId="{05E81637-24EC-43F3-B3EC-C47E918C3D2A}" srcOrd="3" destOrd="0" presId="urn:microsoft.com/office/officeart/2008/layout/HexagonCluster"/>
    <dgm:cxn modelId="{E8A4A0D5-3811-447C-97A4-10B49C95C9D7}" type="presParOf" srcId="{05E81637-24EC-43F3-B3EC-C47E918C3D2A}" destId="{E88D558C-30FB-4C13-8D57-13653F3D550B}" srcOrd="0" destOrd="0" presId="urn:microsoft.com/office/officeart/2008/layout/HexagonCluster"/>
    <dgm:cxn modelId="{931CF5BA-D369-4D2A-A607-3714EC542A03}" type="presParOf" srcId="{00A8F819-C29B-47BD-BC40-9E373D250D7A}" destId="{C20619CA-8F63-446E-89B6-33509A4134C9}" srcOrd="4" destOrd="0" presId="urn:microsoft.com/office/officeart/2008/layout/HexagonCluster"/>
    <dgm:cxn modelId="{F43404C7-1BC8-46B7-A2A5-CB84513A7FB4}" type="presParOf" srcId="{C20619CA-8F63-446E-89B6-33509A4134C9}" destId="{E9155BA3-B313-4083-8C80-5BF1B6CF6767}" srcOrd="0" destOrd="0" presId="urn:microsoft.com/office/officeart/2008/layout/HexagonCluster"/>
    <dgm:cxn modelId="{9D20D76A-5E70-4481-A5D0-12602501E64A}" type="presParOf" srcId="{00A8F819-C29B-47BD-BC40-9E373D250D7A}" destId="{0D12AB89-7C40-479A-A33D-50A20BA1FF35}" srcOrd="5" destOrd="0" presId="urn:microsoft.com/office/officeart/2008/layout/HexagonCluster"/>
    <dgm:cxn modelId="{C9A19EF8-A26B-43E9-ABFE-200B9C3D27BE}" type="presParOf" srcId="{0D12AB89-7C40-479A-A33D-50A20BA1FF35}" destId="{0D43F8A3-443E-4383-911B-E01198D7D79D}" srcOrd="0" destOrd="0" presId="urn:microsoft.com/office/officeart/2008/layout/HexagonCluster"/>
    <dgm:cxn modelId="{C6D89AEC-7B55-47B7-85E7-8BB8E3620395}" type="presParOf" srcId="{00A8F819-C29B-47BD-BC40-9E373D250D7A}" destId="{01B19670-6889-406F-82DE-B92FFEA4C4C7}" srcOrd="6" destOrd="0" presId="urn:microsoft.com/office/officeart/2008/layout/HexagonCluster"/>
    <dgm:cxn modelId="{11803938-D389-491A-92FA-94EFCA9D5DF4}" type="presParOf" srcId="{01B19670-6889-406F-82DE-B92FFEA4C4C7}" destId="{EFB2A541-413F-4BAC-A7D4-3E54C4BAF2E6}" srcOrd="0" destOrd="0" presId="urn:microsoft.com/office/officeart/2008/layout/HexagonCluster"/>
    <dgm:cxn modelId="{33565B65-9F79-4C04-AC91-33438319E462}" type="presParOf" srcId="{00A8F819-C29B-47BD-BC40-9E373D250D7A}" destId="{14CF5B27-58DA-47BB-A3B0-FA9207F7AECD}" srcOrd="7" destOrd="0" presId="urn:microsoft.com/office/officeart/2008/layout/HexagonCluster"/>
    <dgm:cxn modelId="{9305FA22-1712-4249-9B30-935A6073943F}" type="presParOf" srcId="{14CF5B27-58DA-47BB-A3B0-FA9207F7AECD}" destId="{DF0E4340-B781-45BD-8358-165603453BDB}" srcOrd="0" destOrd="0" presId="urn:microsoft.com/office/officeart/2008/layout/HexagonCluster"/>
    <dgm:cxn modelId="{993FBDBA-D1C6-44E0-BB7D-3E2A1A502F76}" type="presParOf" srcId="{00A8F819-C29B-47BD-BC40-9E373D250D7A}" destId="{4C031F26-3957-4064-B5AB-580713E1FD8F}" srcOrd="8" destOrd="0" presId="urn:microsoft.com/office/officeart/2008/layout/HexagonCluster"/>
    <dgm:cxn modelId="{6C36C0F5-DD6F-49A6-BCCD-1F269962EC29}" type="presParOf" srcId="{4C031F26-3957-4064-B5AB-580713E1FD8F}" destId="{8B0A2910-A4F6-41AA-85B8-FC158C0847D6}" srcOrd="0" destOrd="0" presId="urn:microsoft.com/office/officeart/2008/layout/HexagonCluster"/>
    <dgm:cxn modelId="{222D8AF7-3334-4CB6-BBF5-05EDBF2F0EAD}" type="presParOf" srcId="{00A8F819-C29B-47BD-BC40-9E373D250D7A}" destId="{5D3EB657-BED4-4BCE-A99B-0EFC00F8C8F8}" srcOrd="9" destOrd="0" presId="urn:microsoft.com/office/officeart/2008/layout/HexagonCluster"/>
    <dgm:cxn modelId="{D81800E0-3AB5-4ADD-A5EB-CA41639A4EB5}" type="presParOf" srcId="{5D3EB657-BED4-4BCE-A99B-0EFC00F8C8F8}" destId="{46C6AE12-E11C-44D6-9976-76A667D5CB17}" srcOrd="0" destOrd="0" presId="urn:microsoft.com/office/officeart/2008/layout/HexagonCluster"/>
    <dgm:cxn modelId="{28D2A9B3-A8E1-466C-8E67-038D030A33EB}" type="presParOf" srcId="{00A8F819-C29B-47BD-BC40-9E373D250D7A}" destId="{F9C14314-6D46-4A42-8FA2-014FDA35F15E}" srcOrd="10" destOrd="0" presId="urn:microsoft.com/office/officeart/2008/layout/HexagonCluster"/>
    <dgm:cxn modelId="{3DF450B2-3BF8-4EB3-9C0C-F85AEEDF5155}" type="presParOf" srcId="{F9C14314-6D46-4A42-8FA2-014FDA35F15E}" destId="{912D06E9-8029-4BBD-920C-26953F15114C}" srcOrd="0" destOrd="0" presId="urn:microsoft.com/office/officeart/2008/layout/HexagonCluster"/>
    <dgm:cxn modelId="{1199E5FB-DB78-4FB1-BBC5-806177D7BFBF}" type="presParOf" srcId="{00A8F819-C29B-47BD-BC40-9E373D250D7A}" destId="{233E8CEB-08FA-4289-AC50-764A253044A8}" srcOrd="11" destOrd="0" presId="urn:microsoft.com/office/officeart/2008/layout/HexagonCluster"/>
    <dgm:cxn modelId="{C27724A1-3A46-4194-8AB1-9EDA041D8841}" type="presParOf" srcId="{233E8CEB-08FA-4289-AC50-764A253044A8}" destId="{82559A29-A623-4614-B111-84C294CC5993}" srcOrd="0" destOrd="0" presId="urn:microsoft.com/office/officeart/2008/layout/HexagonCluster"/>
    <dgm:cxn modelId="{DB3FB835-7F27-46D8-9F18-5FCBCB3AC5A7}" type="presParOf" srcId="{00A8F819-C29B-47BD-BC40-9E373D250D7A}" destId="{5BD5C6DA-ECAF-4CD1-BECF-1F356FDE7E92}" srcOrd="12" destOrd="0" presId="urn:microsoft.com/office/officeart/2008/layout/HexagonCluster"/>
    <dgm:cxn modelId="{7A230648-2AF5-4883-8443-E4A1F492697E}" type="presParOf" srcId="{5BD5C6DA-ECAF-4CD1-BECF-1F356FDE7E92}" destId="{09745A28-424A-4483-9871-B3B3138B7FD4}" srcOrd="0" destOrd="0" presId="urn:microsoft.com/office/officeart/2008/layout/HexagonCluster"/>
    <dgm:cxn modelId="{54231C2A-4F54-4D0E-9E49-5B87C304FEAB}" type="presParOf" srcId="{00A8F819-C29B-47BD-BC40-9E373D250D7A}" destId="{D7F1A047-D645-479A-8EBA-001121422B69}" srcOrd="13" destOrd="0" presId="urn:microsoft.com/office/officeart/2008/layout/HexagonCluster"/>
    <dgm:cxn modelId="{809E66D1-2C69-4023-BFD7-FC28AA86376C}" type="presParOf" srcId="{D7F1A047-D645-479A-8EBA-001121422B69}" destId="{ACCCBA64-D375-4FDF-B07F-1D85D9B83711}" srcOrd="0" destOrd="0" presId="urn:microsoft.com/office/officeart/2008/layout/HexagonCluster"/>
    <dgm:cxn modelId="{E3A24BA4-F65C-4CBC-A952-298865B4473D}" type="presParOf" srcId="{00A8F819-C29B-47BD-BC40-9E373D250D7A}" destId="{7B8994D2-D80A-4C93-B311-1BA281957B94}" srcOrd="14" destOrd="0" presId="urn:microsoft.com/office/officeart/2008/layout/HexagonCluster"/>
    <dgm:cxn modelId="{450E7B85-86CA-4DE5-8AC5-1AF4A9266AA6}" type="presParOf" srcId="{7B8994D2-D80A-4C93-B311-1BA281957B94}" destId="{92E41951-F4C5-45E5-AB11-602E2D8F5B72}" srcOrd="0" destOrd="0" presId="urn:microsoft.com/office/officeart/2008/layout/HexagonCluster"/>
    <dgm:cxn modelId="{C91D9154-9FF5-4E3F-8BB9-307E37D28CFC}" type="presParOf" srcId="{00A8F819-C29B-47BD-BC40-9E373D250D7A}" destId="{5BE689A3-6B66-4E47-BA0B-C75BD387E2D1}" srcOrd="15" destOrd="0" presId="urn:microsoft.com/office/officeart/2008/layout/HexagonCluster"/>
    <dgm:cxn modelId="{234A6D82-795D-481D-8BE3-C250ABF8129A}" type="presParOf" srcId="{5BE689A3-6B66-4E47-BA0B-C75BD387E2D1}" destId="{7F33A170-DCC2-4A35-8F4B-339D6CF35DAF}" srcOrd="0" destOrd="0" presId="urn:microsoft.com/office/officeart/2008/layout/HexagonCluster"/>
    <dgm:cxn modelId="{C6344BDE-269D-40BD-8FBF-12E5D08E3915}" type="presParOf" srcId="{00A8F819-C29B-47BD-BC40-9E373D250D7A}" destId="{678F0A0B-46E7-4702-8FE1-6258739331B4}" srcOrd="16" destOrd="0" presId="urn:microsoft.com/office/officeart/2008/layout/HexagonCluster"/>
    <dgm:cxn modelId="{2DF1A4D9-96CD-4EFE-A24A-85B674CDF272}" type="presParOf" srcId="{678F0A0B-46E7-4702-8FE1-6258739331B4}" destId="{17B7BC0C-C877-41F9-8054-9BE305BE3BC9}" srcOrd="0" destOrd="0" presId="urn:microsoft.com/office/officeart/2008/layout/HexagonCluster"/>
    <dgm:cxn modelId="{7479F52A-711A-473B-91E0-E25FD7A2FEDD}" type="presParOf" srcId="{00A8F819-C29B-47BD-BC40-9E373D250D7A}" destId="{1ED5D11B-D185-44D2-8022-39FEF724FC23}" srcOrd="17" destOrd="0" presId="urn:microsoft.com/office/officeart/2008/layout/HexagonCluster"/>
    <dgm:cxn modelId="{E09C172D-222E-4455-80F3-CC0A02832007}" type="presParOf" srcId="{1ED5D11B-D185-44D2-8022-39FEF724FC23}" destId="{857248C3-C806-4813-974B-0B553DD68EA9}" srcOrd="0" destOrd="0" presId="urn:microsoft.com/office/officeart/2008/layout/HexagonCluster"/>
    <dgm:cxn modelId="{0A4C98EC-9312-418C-96F9-FA617F8043D9}" type="presParOf" srcId="{00A8F819-C29B-47BD-BC40-9E373D250D7A}" destId="{1A158872-7163-42B7-BFB5-052BE27134C1}" srcOrd="18" destOrd="0" presId="urn:microsoft.com/office/officeart/2008/layout/HexagonCluster"/>
    <dgm:cxn modelId="{0AA9164B-CC4E-4D1B-808E-FB5F17EDDF2D}" type="presParOf" srcId="{1A158872-7163-42B7-BFB5-052BE27134C1}" destId="{9AFED9F4-27B7-4C50-9063-50B4B5BD490B}" srcOrd="0" destOrd="0" presId="urn:microsoft.com/office/officeart/2008/layout/HexagonCluster"/>
    <dgm:cxn modelId="{07F3CC0A-D730-4967-A3D2-CA3984D14014}" type="presParOf" srcId="{00A8F819-C29B-47BD-BC40-9E373D250D7A}" destId="{D71FEE43-1AF2-4F6C-B59A-F7EC020E81DC}" srcOrd="19" destOrd="0" presId="urn:microsoft.com/office/officeart/2008/layout/HexagonCluster"/>
    <dgm:cxn modelId="{2F5F7213-9CB2-4300-A1A2-6DD40493E8D8}" type="presParOf" srcId="{D71FEE43-1AF2-4F6C-B59A-F7EC020E81DC}" destId="{0BC6585B-A179-4A93-A4B7-297C18216B0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EC9A476-47AA-4350-9506-E61D6FCA5BA6}" type="datetimeFigureOut">
              <a:rPr lang="en-US" smtClean="0"/>
              <a:pPr/>
              <a:t>4/12/2015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05E8127-6D77-492B-B390-79D57F82F5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244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770D3E6-1A23-453A-A7A5-7B3D65CD207C}" type="datetimeFigureOut">
              <a:rPr lang="en-US" smtClean="0"/>
              <a:pPr/>
              <a:t>4/12/2015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1E3B5B17-0A6C-4688-8D58-5A7395FCFD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71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48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91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6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30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D9FEB-0759-4956-BA21-B52E6DC9D997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5B17-0A6C-4688-8D58-5A7395FCFD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942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h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PPT Name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8229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Name, Title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Event Name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Day, Month Date, Year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30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wo Content Slide Body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858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3716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066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wo Content Slide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 cap="all" baseline="0">
                <a:solidFill>
                  <a:srgbClr val="FCD41B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CD41B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3810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3810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38600" cy="639762"/>
          </a:xfrm>
        </p:spPr>
        <p:txBody>
          <a:bodyPr anchor="b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47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38401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CD41B"/>
                </a:solidFill>
              </a:rPr>
              <a:t>Scott Jarvis </a:t>
            </a:r>
            <a:r>
              <a:rPr lang="en-US" b="0" dirty="0" smtClean="0"/>
              <a:t>Assistant </a:t>
            </a:r>
            <a:r>
              <a:rPr lang="en-US" b="0" dirty="0"/>
              <a:t>Chief Program Manager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403-2690 </a:t>
            </a:r>
            <a:r>
              <a:rPr lang="en-US" b="0" i="1" dirty="0">
                <a:solidFill>
                  <a:srgbClr val="0AAEFA"/>
                </a:solidFill>
              </a:rPr>
              <a:t>scott.jarvis@hsr.ca.gov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Rosas </a:t>
            </a:r>
            <a:r>
              <a:rPr lang="en-US" b="0" dirty="0"/>
              <a:t>Senior Right of Way Agent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(916) 403-1128 </a:t>
            </a:r>
            <a:r>
              <a:rPr lang="en-US" b="0" i="1" dirty="0">
                <a:solidFill>
                  <a:srgbClr val="0AAEFA"/>
                </a:solidFill>
              </a:rPr>
              <a:t>robert.rosas@hsr.ca.gov</a:t>
            </a:r>
            <a:r>
              <a:rPr lang="en-US" b="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CD41B"/>
                </a:solidFill>
              </a:rPr>
              <a:t>Robert Padilla </a:t>
            </a:r>
            <a:r>
              <a:rPr lang="en-US" b="0" dirty="0"/>
              <a:t>Small Business Advocate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(559) 203-0884 </a:t>
            </a:r>
            <a:r>
              <a:rPr lang="en-US" b="0" i="1" dirty="0">
                <a:solidFill>
                  <a:srgbClr val="0AAEFA"/>
                </a:solidFill>
              </a:rPr>
              <a:t>robert.padilla@hsr.ca.gov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81000" y="4876801"/>
            <a:ext cx="4038600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Headquarters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 </a:t>
            </a:r>
            <a:br>
              <a:rPr lang="en-US" sz="2000" b="0" dirty="0" smtClean="0"/>
            </a:br>
            <a:r>
              <a:rPr lang="en-US" sz="2000" b="0" dirty="0" smtClean="0"/>
              <a:t>770 L Street, Suite 800</a:t>
            </a:r>
            <a:br>
              <a:rPr lang="en-US" sz="2000" b="0" dirty="0" smtClean="0"/>
            </a:br>
            <a:r>
              <a:rPr lang="en-US" sz="2000" b="0" dirty="0" smtClean="0"/>
              <a:t>Sacramento, CA 95814</a:t>
            </a:r>
            <a:br>
              <a:rPr lang="en-US" sz="2000" b="0" dirty="0" smtClean="0"/>
            </a:br>
            <a:r>
              <a:rPr lang="en-US" sz="2000" b="0" i="1" dirty="0" smtClean="0">
                <a:solidFill>
                  <a:srgbClr val="0AAEFA"/>
                </a:solidFill>
              </a:rPr>
              <a:t>www.hsr.ca.gov</a:t>
            </a:r>
            <a:endParaRPr lang="en-US" sz="2000" b="0" i="1" dirty="0">
              <a:solidFill>
                <a:srgbClr val="0AAEFA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20771" y="4876801"/>
            <a:ext cx="4118429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Central California Regional Office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</a:t>
            </a:r>
            <a:br>
              <a:rPr lang="en-US" sz="2000" b="0" dirty="0" smtClean="0"/>
            </a:br>
            <a:r>
              <a:rPr lang="en-US" sz="2000" b="0" dirty="0" smtClean="0"/>
              <a:t>2550 Mariposa Mall, Suite 3015</a:t>
            </a:r>
            <a:br>
              <a:rPr lang="en-US" sz="2000" b="0" dirty="0" smtClean="0"/>
            </a:br>
            <a:r>
              <a:rPr lang="en-US" sz="2000" b="0" dirty="0" smtClean="0"/>
              <a:t>Fresno, CA 93721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xmlns="" val="314414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8153400" cy="1447800"/>
          </a:xfrm>
        </p:spPr>
        <p:txBody>
          <a:bodyPr>
            <a:normAutofit/>
          </a:bodyPr>
          <a:lstStyle>
            <a:lvl1pPr>
              <a:defRPr cap="none" baseline="0"/>
            </a:lvl1pPr>
          </a:lstStyle>
          <a:p>
            <a:r>
              <a:rPr lang="en-US" sz="5400" dirty="0" smtClean="0">
                <a:solidFill>
                  <a:srgbClr val="FCD41B"/>
                </a:solidFill>
              </a:rPr>
              <a:t>From Vision To Reality</a:t>
            </a:r>
            <a:endParaRPr lang="en-US" sz="5400" dirty="0">
              <a:solidFill>
                <a:srgbClr val="FCD41B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3276600"/>
            <a:ext cx="7848600" cy="13716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Scott Jarvis, Assistant Chief Program Manager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Survey RFQ Pre-Bid Conference</a:t>
            </a:r>
          </a:p>
          <a:p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Wednesday, July 24, 2013</a:t>
            </a:r>
            <a:br>
              <a:rPr lang="en-US" sz="2000" b="1" dirty="0" smtClean="0">
                <a:latin typeface="Arial Narrow" pitchFamily="34" charset="0"/>
                <a:cs typeface="Mangal" pitchFamily="18" charset="0"/>
              </a:rPr>
            </a:br>
            <a:r>
              <a:rPr lang="en-US" sz="2000" b="1" dirty="0" smtClean="0">
                <a:latin typeface="Arial Narrow" pitchFamily="34" charset="0"/>
                <a:cs typeface="Mangal" pitchFamily="18" charset="0"/>
              </a:rPr>
              <a:t>Location</a:t>
            </a: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2" name="Picture 9" descr="C:\Users\ddomondon\Desktop\PPT_HSR_2013\IMAGES\HSR_Logo_White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114801" cy="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92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7300" y="4267200"/>
            <a:ext cx="6629400" cy="182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endParaRPr lang="en-US" b="1" dirty="0">
              <a:solidFill>
                <a:srgbClr val="0AAEFA"/>
              </a:solidFill>
              <a:latin typeface="Arial Narrow" pitchFamily="34" charset="0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302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Mai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marL="292100" indent="-177800" algn="l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 algn="l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 algn="l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 algn="l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44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 Main Slide: Doubl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41437"/>
            <a:ext cx="84582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92100" indent="-177800"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2pPr>
            <a:lvl3pPr marL="406400" indent="-177800">
              <a:buClr>
                <a:schemeClr val="bg1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 marL="520700" indent="-177800">
              <a:buClr>
                <a:srgbClr val="0AAEFA"/>
              </a:buClr>
              <a:buFont typeface="Arial Narrow" panose="020B0606020202030204" pitchFamily="34" charset="0"/>
              <a:buChar char="»"/>
              <a:defRPr sz="2200">
                <a:solidFill>
                  <a:schemeClr val="bg1"/>
                </a:solidFill>
              </a:defRPr>
            </a:lvl4pPr>
            <a:lvl5pPr marL="635000" indent="-177800"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71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Main Slide: Body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42900" y="6858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2954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ain Slide: Double Title/Bod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342900" y="1143000"/>
            <a:ext cx="8458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752600"/>
            <a:ext cx="8458200" cy="3505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37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wo Conten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73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wo Content Slide Doubl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28600"/>
            <a:ext cx="8458200" cy="685800"/>
          </a:xfrm>
        </p:spPr>
        <p:txBody>
          <a:bodyPr>
            <a:normAutofit/>
          </a:bodyPr>
          <a:lstStyle>
            <a:lvl1pPr>
              <a:defRPr sz="2900">
                <a:solidFill>
                  <a:srgbClr val="FCD4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Double row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2700" cap="rnd">
            <a:solidFill>
              <a:srgbClr val="FCD41B"/>
            </a:solidFill>
            <a:prstDash val="solid"/>
            <a:round/>
            <a:head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65237"/>
            <a:ext cx="4038600" cy="4983163"/>
          </a:xfrm>
        </p:spPr>
        <p:txBody>
          <a:bodyPr>
            <a:normAutofit/>
          </a:bodyPr>
          <a:lstStyle>
            <a:lvl1pPr marL="177800" indent="-177800">
              <a:defRPr sz="2400"/>
            </a:lvl1pPr>
            <a:lvl2pPr marL="292100" indent="-177800">
              <a:buSzPct val="100000"/>
              <a:defRPr sz="2200"/>
            </a:lvl2pPr>
            <a:lvl3pPr marL="406400" indent="-177800">
              <a:defRPr sz="2200"/>
            </a:lvl3pPr>
            <a:lvl4pPr marL="520700" indent="-177800">
              <a:buSzPct val="100000"/>
              <a:buFont typeface="Arial Narrow" panose="020B0606020202030204" pitchFamily="34" charset="0"/>
              <a:buChar char="»"/>
              <a:defRPr sz="2200"/>
            </a:lvl4pPr>
            <a:lvl5pPr marL="635000" indent="-177800"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040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8842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baseline="0">
                <a:solidFill>
                  <a:srgbClr val="FCD41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www.hsr.ca.gov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41B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fld id="{DA718DC6-E115-4A11-B58E-092B970433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4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5" r:id="rId2"/>
    <p:sldLayoutId id="2147483696" r:id="rId3"/>
    <p:sldLayoutId id="2147483697" r:id="rId4"/>
    <p:sldLayoutId id="2147483770" r:id="rId5"/>
    <p:sldLayoutId id="2147483771" r:id="rId6"/>
    <p:sldLayoutId id="2147483789" r:id="rId7"/>
    <p:sldLayoutId id="2147483698" r:id="rId8"/>
    <p:sldLayoutId id="2147483773" r:id="rId9"/>
    <p:sldLayoutId id="2147483700" r:id="rId10"/>
    <p:sldLayoutId id="2147483790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900" b="1" kern="1200" cap="all" baseline="0">
          <a:solidFill>
            <a:srgbClr val="FCD41B"/>
          </a:solidFill>
          <a:effectLst/>
          <a:latin typeface="Arial Narrow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0AAEFA"/>
        </a:buClr>
        <a:buFont typeface="Arial" pitchFamily="34" charset="0"/>
        <a:buChar char="•"/>
        <a:defRPr sz="2400" b="1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1pPr>
      <a:lvl2pPr marL="292100" indent="-177800" algn="l" defTabSz="914400" rtl="0" eaLnBrk="1" latinLnBrk="0" hangingPunct="1">
        <a:spcBef>
          <a:spcPct val="20000"/>
        </a:spcBef>
        <a:buClr>
          <a:srgbClr val="FCD41B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2pPr>
      <a:lvl3pPr marL="406400" indent="-177800" algn="l" defTabSz="914400" rtl="0" eaLnBrk="1" latinLnBrk="0" hangingPunct="1">
        <a:spcBef>
          <a:spcPct val="20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3pPr>
      <a:lvl4pPr marL="520700" indent="-177800" algn="l" defTabSz="914400" rtl="0" eaLnBrk="1" latinLnBrk="0" hangingPunct="1">
        <a:spcBef>
          <a:spcPct val="20000"/>
        </a:spcBef>
        <a:buClr>
          <a:srgbClr val="0AAEFA"/>
        </a:buClr>
        <a:buSzPct val="100000"/>
        <a:buFont typeface="Arial Narrow" panose="020B0606020202030204" pitchFamily="34" charset="0"/>
        <a:buChar char="»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4pPr>
      <a:lvl5pPr marL="635000" indent="-177800" algn="l" defTabSz="914400" rtl="0" eaLnBrk="1" latinLnBrk="0" hangingPunct="1">
        <a:spcBef>
          <a:spcPct val="20000"/>
        </a:spcBef>
        <a:buClr>
          <a:srgbClr val="FCD41B"/>
        </a:buClr>
        <a:buFont typeface="Arial" pitchFamily="34" charset="0"/>
        <a:buChar char="•"/>
        <a:defRPr sz="2200" b="0" i="0" kern="1200">
          <a:solidFill>
            <a:schemeClr val="bg1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80010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 TRANSFORMATIVE INVESTMENT </a:t>
            </a:r>
            <a:br>
              <a:rPr lang="en-US" sz="4000" dirty="0" smtClean="0"/>
            </a:br>
            <a:r>
              <a:rPr lang="en-US" sz="4000" dirty="0" smtClean="0"/>
              <a:t>IN CALIFORNIA’S FUTURE</a:t>
            </a:r>
            <a:endParaRPr lang="en-US" sz="4000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cs typeface="Mangal" pitchFamily="18" charset="0"/>
            </a:endParaRPr>
          </a:p>
          <a:p>
            <a:r>
              <a:rPr lang="en-US" dirty="0" smtClean="0">
                <a:cs typeface="Mangal" pitchFamily="18" charset="0"/>
              </a:rPr>
              <a:t>Michelle Boehm </a:t>
            </a:r>
          </a:p>
          <a:p>
            <a:r>
              <a:rPr lang="en-US" dirty="0" smtClean="0">
                <a:cs typeface="Mangal" pitchFamily="18" charset="0"/>
              </a:rPr>
              <a:t>Southern California Regional Director</a:t>
            </a:r>
          </a:p>
          <a:p>
            <a:endParaRPr lang="en-US" dirty="0" smtClean="0">
              <a:cs typeface="Mangal" pitchFamily="18" charset="0"/>
            </a:endParaRPr>
          </a:p>
          <a:p>
            <a:r>
              <a:rPr lang="en-US" dirty="0" smtClean="0">
                <a:cs typeface="Mangal" pitchFamily="18" charset="0"/>
              </a:rPr>
              <a:t>April, 2015</a:t>
            </a:r>
            <a:r>
              <a:rPr lang="en-US" b="1" dirty="0" smtClean="0">
                <a:cs typeface="Mangal" pitchFamily="18" charset="0"/>
              </a:rPr>
              <a:t/>
            </a:r>
            <a:br>
              <a:rPr lang="en-US" b="1" dirty="0" smtClean="0">
                <a:cs typeface="Mangal" pitchFamily="18" charset="0"/>
              </a:rPr>
            </a:b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California: </a:t>
            </a:r>
            <a:r>
              <a:rPr lang="en-US" dirty="0" smtClean="0">
                <a:solidFill>
                  <a:schemeClr val="bg1"/>
                </a:solidFill>
              </a:rPr>
              <a:t> Connecting tourism &amp; economy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2900" y="1239716"/>
            <a:ext cx="4229100" cy="2494084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Visitors to Los Angeles in 2014: 43.4 million people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isitor spending in Los Angeles (2013): $18.4 billion</a:t>
            </a:r>
          </a:p>
          <a:p>
            <a:r>
              <a:rPr lang="en-US" sz="2800" dirty="0" smtClean="0"/>
              <a:t>SoCal Stations</a:t>
            </a:r>
          </a:p>
          <a:p>
            <a:pPr lvl="1"/>
            <a:r>
              <a:rPr lang="en-US" sz="2600" dirty="0" smtClean="0"/>
              <a:t>Palmdale </a:t>
            </a:r>
          </a:p>
          <a:p>
            <a:pPr lvl="1"/>
            <a:r>
              <a:rPr lang="en-US" sz="2600" dirty="0" smtClean="0"/>
              <a:t>Burbank/San Fernando Valley</a:t>
            </a:r>
          </a:p>
          <a:p>
            <a:pPr lvl="1"/>
            <a:r>
              <a:rPr lang="en-US" sz="2600" dirty="0" smtClean="0"/>
              <a:t>LAUS</a:t>
            </a:r>
          </a:p>
          <a:p>
            <a:pPr lvl="1"/>
            <a:r>
              <a:rPr lang="en-US" sz="2600" dirty="0" smtClean="0"/>
              <a:t>ARTIC</a:t>
            </a:r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4572000" y="1239716"/>
            <a:ext cx="4267202" cy="2494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24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921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406400" indent="-1778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5207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6350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Fast Track to Destinations (South To North)</a:t>
            </a:r>
          </a:p>
          <a:p>
            <a:pPr lvl="1"/>
            <a:r>
              <a:rPr lang="en-US" sz="2600" dirty="0" smtClean="0"/>
              <a:t>Disneyland Resort, Anaheim Stadium, US Midway Museum, </a:t>
            </a:r>
            <a:r>
              <a:rPr lang="en-US" sz="2600" smtClean="0"/>
              <a:t>San Diego </a:t>
            </a:r>
            <a:r>
              <a:rPr lang="en-US" sz="2600" dirty="0" smtClean="0"/>
              <a:t>Qualcomm Stadium</a:t>
            </a:r>
          </a:p>
          <a:p>
            <a:pPr lvl="1"/>
            <a:r>
              <a:rPr lang="en-US" sz="2600" dirty="0" smtClean="0"/>
              <a:t>Music Center, MOCA, Grand Park, Broad Museum, Universal City, Angeles National Forest</a:t>
            </a:r>
          </a:p>
          <a:p>
            <a:pPr lvl="1"/>
            <a:r>
              <a:rPr lang="en-US" sz="2600" dirty="0" smtClean="0"/>
              <a:t>Antelope Valley, Las Vegas</a:t>
            </a:r>
          </a:p>
          <a:p>
            <a:pPr lvl="1"/>
            <a:r>
              <a:rPr lang="en-US" sz="2600" dirty="0" smtClean="0"/>
              <a:t>High Sierras, Yosemite, Silicon Valley, San Francisco</a:t>
            </a:r>
          </a:p>
          <a:p>
            <a:r>
              <a:rPr lang="en-US" sz="2600" dirty="0" smtClean="0"/>
              <a:t>Smart, Transit-Oriented </a:t>
            </a:r>
            <a:r>
              <a:rPr lang="en-US" sz="2600" dirty="0"/>
              <a:t>Station Area Development</a:t>
            </a:r>
          </a:p>
          <a:p>
            <a:pPr lvl="1"/>
            <a:endParaRPr lang="en-US" sz="2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657600"/>
            <a:ext cx="424235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637084"/>
            <a:ext cx="3886200" cy="2839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36790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4525963"/>
          </a:xfrm>
        </p:spPr>
        <p:txBody>
          <a:bodyPr/>
          <a:lstStyle/>
          <a:p>
            <a:r>
              <a:rPr lang="en-US" sz="2600" dirty="0"/>
              <a:t>Targeting: </a:t>
            </a:r>
            <a:r>
              <a:rPr lang="en-US" sz="2600" dirty="0" smtClean="0">
                <a:solidFill>
                  <a:srgbClr val="FFCC00"/>
                </a:solidFill>
              </a:rPr>
              <a:t>California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Construction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FFCC00"/>
                </a:solidFill>
              </a:rPr>
              <a:t>Direct, Indirect Jobs </a:t>
            </a:r>
            <a:endParaRPr lang="en-US" sz="2600" dirty="0" smtClean="0">
              <a:solidFill>
                <a:srgbClr val="FFCC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CC00"/>
                </a:solidFill>
              </a:rPr>
              <a:t> </a:t>
            </a:r>
            <a:r>
              <a:rPr lang="en-US" sz="2600" dirty="0" smtClean="0">
                <a:solidFill>
                  <a:srgbClr val="FFCC00"/>
                </a:solidFill>
              </a:rPr>
              <a:t>  in </a:t>
            </a:r>
            <a:r>
              <a:rPr lang="en-US" sz="2600" dirty="0">
                <a:solidFill>
                  <a:srgbClr val="FFCC00"/>
                </a:solidFill>
              </a:rPr>
              <a:t>Hard-Hit </a:t>
            </a:r>
            <a:r>
              <a:rPr lang="en-US" sz="2600" dirty="0" smtClean="0">
                <a:solidFill>
                  <a:srgbClr val="FFCC00"/>
                </a:solidFill>
              </a:rPr>
              <a:t>Sectors</a:t>
            </a:r>
          </a:p>
          <a:p>
            <a:endParaRPr lang="en-US" sz="2600" dirty="0"/>
          </a:p>
          <a:p>
            <a:r>
              <a:rPr lang="en-US" sz="2600" dirty="0" smtClean="0"/>
              <a:t>Permanent</a:t>
            </a:r>
            <a:r>
              <a:rPr lang="en-US" sz="2600" dirty="0"/>
              <a:t>: </a:t>
            </a:r>
            <a:r>
              <a:rPr lang="en-US" sz="2600" dirty="0">
                <a:solidFill>
                  <a:srgbClr val="FFCC00"/>
                </a:solidFill>
              </a:rPr>
              <a:t>Rail </a:t>
            </a:r>
            <a:r>
              <a:rPr lang="en-US" sz="2600" dirty="0" smtClean="0">
                <a:solidFill>
                  <a:srgbClr val="FFCC00"/>
                </a:solidFill>
              </a:rPr>
              <a:t>Modernization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CC00"/>
                </a:solidFill>
              </a:rPr>
              <a:t> </a:t>
            </a:r>
            <a:r>
              <a:rPr lang="en-US" sz="2600" dirty="0" smtClean="0">
                <a:solidFill>
                  <a:srgbClr val="FFCC00"/>
                </a:solidFill>
              </a:rPr>
              <a:t> Creates </a:t>
            </a:r>
            <a:r>
              <a:rPr lang="en-US" sz="2600" dirty="0">
                <a:solidFill>
                  <a:srgbClr val="FFCC00"/>
                </a:solidFill>
              </a:rPr>
              <a:t>Efficiencies Statewide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California: </a:t>
            </a:r>
            <a:r>
              <a:rPr lang="en-US" dirty="0" smtClean="0">
                <a:solidFill>
                  <a:schemeClr val="bg1"/>
                </a:solidFill>
              </a:rPr>
              <a:t>jobs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886325"/>
            <a:ext cx="8082589" cy="18714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614" y="752475"/>
            <a:ext cx="2725737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774" y="2362200"/>
            <a:ext cx="2724943" cy="22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8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914400"/>
            <a:ext cx="4114800" cy="6049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CD41B"/>
                </a:solidFill>
              </a:rPr>
              <a:t>30% </a:t>
            </a:r>
            <a:r>
              <a:rPr lang="en-US" dirty="0">
                <a:solidFill>
                  <a:srgbClr val="FCD41B"/>
                </a:solidFill>
              </a:rPr>
              <a:t>Goal for Small Business Participation </a:t>
            </a:r>
            <a:endParaRPr lang="en-US" dirty="0" smtClean="0">
              <a:solidFill>
                <a:srgbClr val="FCD41B"/>
              </a:solidFill>
            </a:endParaRPr>
          </a:p>
          <a:p>
            <a:pPr marL="398463" lvl="1"/>
            <a:r>
              <a:rPr lang="en-US" dirty="0" smtClean="0"/>
              <a:t>10% Disadvantaged Business Enterprises (DBE)</a:t>
            </a:r>
          </a:p>
          <a:p>
            <a:pPr marL="398463" lvl="1"/>
            <a:r>
              <a:rPr lang="en-US" dirty="0" smtClean="0"/>
              <a:t>3% Disabled Veteran Business Enterprises (DVBE)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PROGRAM</a:t>
            </a:r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762000"/>
            <a:ext cx="4495801" cy="60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3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Sustainability Program 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4038600" cy="52117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charset="0"/>
              </a:rPr>
              <a:t>Policy</a:t>
            </a:r>
          </a:p>
          <a:p>
            <a:pPr lvl="1" eaLnBrk="1" hangingPunct="1"/>
            <a:r>
              <a:rPr lang="en-US" altLang="en-US" sz="2400" dirty="0" smtClean="0">
                <a:cs typeface="Arial" charset="0"/>
              </a:rPr>
              <a:t>Sustainable Design</a:t>
            </a:r>
          </a:p>
          <a:p>
            <a:pPr lvl="1" eaLnBrk="1" hangingPunct="1"/>
            <a:r>
              <a:rPr lang="en-US" altLang="en-US" sz="2400" dirty="0" smtClean="0">
                <a:cs typeface="Arial" charset="0"/>
              </a:rPr>
              <a:t>Net-Zero Emissions</a:t>
            </a:r>
          </a:p>
          <a:p>
            <a:pPr lvl="1" eaLnBrk="1" hangingPunct="1"/>
            <a:r>
              <a:rPr lang="en-US" altLang="en-US" sz="2400" dirty="0" smtClean="0">
                <a:cs typeface="Arial" charset="0"/>
              </a:rPr>
              <a:t>Renewable Energy</a:t>
            </a:r>
          </a:p>
          <a:p>
            <a:pPr lvl="1" eaLnBrk="1" hangingPunct="1"/>
            <a:r>
              <a:rPr lang="en-US" altLang="en-US" sz="2400" dirty="0" smtClean="0">
                <a:cs typeface="Arial" charset="0"/>
              </a:rPr>
              <a:t>Comprehensive Mitigation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838200"/>
            <a:ext cx="4038600" cy="5211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Implementation: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Planning at Scale/MOUs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Design/Construction Contract </a:t>
            </a:r>
            <a:r>
              <a:rPr lang="en-US" sz="2400" dirty="0"/>
              <a:t>C</a:t>
            </a:r>
            <a:r>
              <a:rPr lang="en-US" sz="2400" dirty="0" smtClean="0"/>
              <a:t>onditions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Mitigation Measures/Permit </a:t>
            </a:r>
            <a:r>
              <a:rPr lang="en-US" sz="2400" dirty="0"/>
              <a:t>C</a:t>
            </a:r>
            <a:r>
              <a:rPr lang="en-US" sz="2400" dirty="0" smtClean="0"/>
              <a:t>onditions</a:t>
            </a:r>
          </a:p>
          <a:p>
            <a:pPr marL="114300" lvl="1" indent="0" eaLnBrk="1" fontAlgn="auto" hangingPunct="1">
              <a:spcAft>
                <a:spcPts val="0"/>
              </a:spcAft>
              <a:buFont typeface="Arial Narrow" pitchFamily="34" charset="0"/>
              <a:buNone/>
              <a:defRPr/>
            </a:pPr>
            <a:endParaRPr lang="en-US" sz="2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219200" y="2209800"/>
          <a:ext cx="6705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11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5181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Preserving Agricultural Land</a:t>
            </a:r>
          </a:p>
          <a:p>
            <a:endParaRPr lang="en-US" sz="1400" dirty="0" smtClean="0"/>
          </a:p>
          <a:p>
            <a:r>
              <a:rPr lang="en-US" dirty="0" smtClean="0"/>
              <a:t>Reducing Criteria Pollutants and Greenhouse Gases</a:t>
            </a:r>
          </a:p>
          <a:p>
            <a:pPr lvl="1"/>
            <a:r>
              <a:rPr lang="en-US" dirty="0"/>
              <a:t>Urban Greening:  Tree Planting</a:t>
            </a:r>
          </a:p>
          <a:p>
            <a:pPr lvl="1"/>
            <a:r>
              <a:rPr lang="en-US" dirty="0" smtClean="0"/>
              <a:t>Tier VI Construction Equipment</a:t>
            </a:r>
          </a:p>
          <a:p>
            <a:pPr lvl="1"/>
            <a:r>
              <a:rPr lang="en-US" dirty="0" smtClean="0"/>
              <a:t>Recycling During Construction</a:t>
            </a:r>
          </a:p>
          <a:p>
            <a:endParaRPr lang="en-US" sz="1400" dirty="0" smtClean="0"/>
          </a:p>
          <a:p>
            <a:r>
              <a:rPr lang="en-US" dirty="0" smtClean="0"/>
              <a:t>100% Renewable Energy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Preserving and Enhancing Critical Habitat and Wetlands</a:t>
            </a:r>
          </a:p>
          <a:p>
            <a:endParaRPr lang="en-US" sz="1400" dirty="0" smtClean="0"/>
          </a:p>
          <a:p>
            <a:r>
              <a:rPr lang="en-US" dirty="0" smtClean="0"/>
              <a:t>Early Development of Storm Water Management Standards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Benefits:  </a:t>
            </a:r>
            <a:r>
              <a:rPr lang="en-US" dirty="0" smtClean="0">
                <a:solidFill>
                  <a:schemeClr val="bg1"/>
                </a:solidFill>
              </a:rPr>
              <a:t>Our Best kept secret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P:\IMAGES\Thinkstock Photos\Earth Day\Earth Week 2014\5635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38311"/>
            <a:ext cx="3352799" cy="502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2087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GHG reduction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03677" y="1676400"/>
            <a:ext cx="244607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blurRad="12700" endPos="0" dist="5000" dir="5400000" sy="-100000" algn="bl" rotWithShape="0"/>
          </a:effec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381000" y="761999"/>
            <a:ext cx="8153400" cy="58271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lvl="1" indent="-173736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4488" algn="l"/>
              </a:tabLs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Clean, Green Trucks for the Site (Tier IV)</a:t>
            </a:r>
          </a:p>
          <a:p>
            <a:pPr marL="400050" lvl="1" indent="-173038" fontAlgn="auto">
              <a:spcBef>
                <a:spcPts val="2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None/>
              <a:tabLst>
                <a:tab pos="34448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Efficient Filters and Engines that Reduce Criteria Pollutants</a:t>
            </a:r>
          </a:p>
          <a:p>
            <a:pPr marL="400050" lvl="1" indent="-173038" fontAlgn="auto">
              <a:spcBef>
                <a:spcPts val="2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None/>
              <a:tabLst>
                <a:tab pos="34448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Capacity to Handle Biofuel Mixes</a:t>
            </a:r>
          </a:p>
          <a:p>
            <a:pPr marL="400050" lvl="1" indent="-173038" fontAlgn="auto">
              <a:spcBef>
                <a:spcPts val="2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None/>
              <a:tabLst>
                <a:tab pos="34448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Brought by Contractor, Setting Precedent</a:t>
            </a:r>
          </a:p>
          <a:p>
            <a:pPr marL="400050" lvl="1" indent="-173038" fontAlgn="auto">
              <a:spcBef>
                <a:spcPts val="28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None/>
              <a:tabLst>
                <a:tab pos="344488" algn="l"/>
              </a:tabLs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for Other Construction in 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he State</a:t>
            </a: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None/>
              <a:tabLst>
                <a:tab pos="344488" algn="l"/>
              </a:tabLst>
              <a:defRPr/>
            </a:pPr>
            <a:endParaRPr lang="en-US" sz="1600" dirty="0" smtClean="0">
              <a:latin typeface="Arial Narrow" panose="020B0606020202030204" pitchFamily="34" charset="0"/>
            </a:endParaRPr>
          </a:p>
          <a:p>
            <a:pPr marL="173736" lvl="1" indent="-173736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4488" algn="l"/>
              </a:tabLst>
              <a:defRPr/>
            </a:pPr>
            <a:r>
              <a:rPr lang="en-US" sz="2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Other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On-Site Actions</a:t>
            </a: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Anti-Idling</a:t>
            </a: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Dust Suppression with Non-Potable Water</a:t>
            </a: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Streamlining and Consolidation of</a:t>
            </a: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Materials Deliveries</a:t>
            </a:r>
          </a:p>
          <a:p>
            <a:pPr marL="850392" lvl="3" indent="-173736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tabLst>
                <a:tab pos="344488" algn="l"/>
              </a:tabLst>
              <a:defRPr/>
            </a:pPr>
            <a:endParaRPr lang="en-US" sz="1600" dirty="0" smtClean="0">
              <a:latin typeface="Arial Narrow" panose="020B0606020202030204" pitchFamily="34" charset="0"/>
            </a:endParaRPr>
          </a:p>
          <a:p>
            <a:pPr marL="173736" lvl="1" indent="-173736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344488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Tree Planting Program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5,000 Initial Trees in CP 1</a:t>
            </a:r>
            <a:endParaRPr lang="en-US" sz="2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27012" lvl="1" indent="0">
              <a:spcBef>
                <a:spcPts val="28"/>
              </a:spcBef>
              <a:buClr>
                <a:srgbClr val="00B0F0"/>
              </a:buClr>
              <a:buNone/>
              <a:tabLst>
                <a:tab pos="344488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Targeting Disadvantaged Communities</a:t>
            </a:r>
            <a:endParaRPr lang="en-US" sz="2400" b="1" dirty="0" smtClean="0">
              <a:solidFill>
                <a:srgbClr val="FCD41B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5594" y="4783014"/>
            <a:ext cx="2682239" cy="1788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4433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884238"/>
            <a:ext cx="84582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Average Americans: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6% Decrease in Miles Driven in 2011 vs. 2004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Drivers 16-34 Years: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23% Less Miles Driven from 2001 to 2009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Ownership Alternatives: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Bike, Zip Car, Lyft, Uber, Mega Bus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Embrace Public Transport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Los Angeles Metro and Metrolink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BART and Muni (Bay Area)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Amtrak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Millennial generation:  </a:t>
            </a:r>
            <a:r>
              <a:rPr lang="en-US" dirty="0" smtClean="0">
                <a:solidFill>
                  <a:schemeClr val="bg1"/>
                </a:solidFill>
              </a:rPr>
              <a:t>A shift in perspective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7575"/>
            <a:ext cx="2157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3975"/>
            <a:ext cx="2725738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573338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6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38401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CD41B"/>
                </a:solidFill>
              </a:rPr>
              <a:t>Michelle Boehm, </a:t>
            </a:r>
            <a:r>
              <a:rPr lang="en-US" sz="2600" b="0" dirty="0" smtClean="0"/>
              <a:t>Southern California Regional Director</a:t>
            </a:r>
            <a:endParaRPr lang="en-US" sz="2600" b="0" dirty="0"/>
          </a:p>
          <a:p>
            <a:pPr>
              <a:spcBef>
                <a:spcPts val="0"/>
              </a:spcBef>
            </a:pPr>
            <a:r>
              <a:rPr lang="en-US" sz="2600" b="0" dirty="0" smtClean="0"/>
              <a:t>(213) 308-4507</a:t>
            </a:r>
            <a:r>
              <a:rPr lang="en-US" sz="2600" b="0" i="1" dirty="0" smtClean="0">
                <a:solidFill>
                  <a:srgbClr val="00B0F0"/>
                </a:solidFill>
              </a:rPr>
              <a:t>  michelle.boehm@hsr.ca.gov</a:t>
            </a:r>
            <a:endParaRPr lang="en-US" sz="2600" b="0" dirty="0"/>
          </a:p>
          <a:p>
            <a:endParaRPr lang="en-US" sz="2600" dirty="0">
              <a:solidFill>
                <a:srgbClr val="FCD41B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2"/>
          </p:nvPr>
        </p:nvSpPr>
        <p:spPr>
          <a:xfrm>
            <a:off x="533400" y="4722147"/>
            <a:ext cx="4038600" cy="18288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AAEFA"/>
                </a:solidFill>
              </a:rPr>
              <a:t>Headquarters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California High-Speed Rail Authority </a:t>
            </a:r>
            <a:br>
              <a:rPr lang="en-US" sz="2000" b="0" dirty="0" smtClean="0"/>
            </a:br>
            <a:r>
              <a:rPr lang="en-US" sz="2000" b="0" dirty="0" smtClean="0"/>
              <a:t>770 L Street, Suite 800</a:t>
            </a:r>
            <a:br>
              <a:rPr lang="en-US" sz="2000" b="0" dirty="0" smtClean="0"/>
            </a:br>
            <a:r>
              <a:rPr lang="en-US" sz="2000" b="0" dirty="0" smtClean="0"/>
              <a:t>Sacramento, CA 95814</a:t>
            </a:r>
            <a:br>
              <a:rPr lang="en-US" sz="2000" b="0" dirty="0" smtClean="0"/>
            </a:br>
            <a:r>
              <a:rPr lang="en-US" sz="2000" b="0" i="1" dirty="0" smtClean="0">
                <a:solidFill>
                  <a:srgbClr val="0AAEFA"/>
                </a:solidFill>
              </a:rPr>
              <a:t>www.hsr.ca.gov</a:t>
            </a:r>
            <a:endParaRPr lang="en-US" sz="2000" b="0" i="1" dirty="0">
              <a:solidFill>
                <a:srgbClr val="0AAEFA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648200" y="4876800"/>
            <a:ext cx="40386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Font typeface="Arial" pitchFamily="34" charset="0"/>
              <a:buChar char="•"/>
              <a:defRPr sz="2400" b="1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2921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406400" indent="-1778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520700" indent="-177800" algn="l" defTabSz="914400" rtl="0" eaLnBrk="1" latinLnBrk="0" hangingPunct="1">
              <a:spcBef>
                <a:spcPct val="20000"/>
              </a:spcBef>
              <a:buClr>
                <a:srgbClr val="0AAEFA"/>
              </a:buClr>
              <a:buSzPct val="100000"/>
              <a:buFont typeface="Arial Narrow" panose="020B0606020202030204" pitchFamily="34" charset="0"/>
              <a:buChar char="»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635000" indent="-177800" algn="l" defTabSz="914400" rtl="0" eaLnBrk="1" latinLnBrk="0" hangingPunct="1">
              <a:spcBef>
                <a:spcPct val="20000"/>
              </a:spcBef>
              <a:buClr>
                <a:srgbClr val="FCD41B"/>
              </a:buClr>
              <a:buFont typeface="Arial" pitchFamily="34" charset="0"/>
              <a:buChar char="•"/>
              <a:defRPr sz="2200" b="0" i="0" kern="1200">
                <a:solidFill>
                  <a:schemeClr val="bg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b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486400" y="4876801"/>
            <a:ext cx="3352800" cy="182880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700" b="0" dirty="0" smtClean="0"/>
              <a:t>facebook.com/CaliforniaHighSpeedRail</a:t>
            </a:r>
          </a:p>
          <a:p>
            <a:r>
              <a:rPr lang="en-US" sz="1700" b="0" dirty="0" smtClean="0"/>
              <a:t/>
            </a:r>
            <a:br>
              <a:rPr lang="en-US" sz="1700" b="0" dirty="0" smtClean="0"/>
            </a:br>
            <a:r>
              <a:rPr lang="en-US" sz="1700" b="0" dirty="0" smtClean="0"/>
              <a:t>twitter.com/cahsra</a:t>
            </a:r>
            <a:endParaRPr lang="en-US" sz="1700" b="0" dirty="0"/>
          </a:p>
          <a:p>
            <a:r>
              <a:rPr lang="en-US" sz="1700" b="0" dirty="0" smtClean="0"/>
              <a:t/>
            </a:r>
            <a:br>
              <a:rPr lang="en-US" sz="1700" b="0" dirty="0" smtClean="0"/>
            </a:br>
            <a:r>
              <a:rPr lang="en-US" sz="1700" b="0" dirty="0" smtClean="0"/>
              <a:t>youtube.com/user/CAHighSpeedRail</a:t>
            </a:r>
            <a:endParaRPr lang="en-US" sz="1700" b="0" dirty="0"/>
          </a:p>
        </p:txBody>
      </p:sp>
      <p:pic>
        <p:nvPicPr>
          <p:cNvPr id="9" name="Picture 2" descr="C:\Users\ddomondon\Desktop\faceboo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95474"/>
            <a:ext cx="457200" cy="4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domondon\Desktop\twitt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410200"/>
            <a:ext cx="447675" cy="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domondon\Desktop\youtub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14674"/>
            <a:ext cx="457200" cy="4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364163"/>
          </a:xfrm>
        </p:spPr>
        <p:txBody>
          <a:bodyPr/>
          <a:lstStyle/>
          <a:p>
            <a:r>
              <a:rPr lang="en-US" dirty="0"/>
              <a:t>California is 8th </a:t>
            </a:r>
            <a:r>
              <a:rPr lang="en-US" dirty="0" smtClean="0"/>
              <a:t>Largest Economy </a:t>
            </a:r>
            <a:r>
              <a:rPr lang="en-US" dirty="0"/>
              <a:t>in 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Comparable to </a:t>
            </a:r>
            <a:r>
              <a:rPr lang="en-US" dirty="0" smtClean="0"/>
              <a:t>Northeast </a:t>
            </a:r>
            <a:r>
              <a:rPr lang="en-US" dirty="0"/>
              <a:t>Corridor in Terms of Distance, Population and </a:t>
            </a:r>
            <a:r>
              <a:rPr lang="en-US" dirty="0" smtClean="0"/>
              <a:t>Complexity</a:t>
            </a:r>
            <a:endParaRPr lang="en-US" dirty="0"/>
          </a:p>
          <a:p>
            <a:r>
              <a:rPr lang="en-US" dirty="0" smtClean="0"/>
              <a:t>Transformative Investment</a:t>
            </a:r>
            <a:endParaRPr lang="en-US" dirty="0"/>
          </a:p>
          <a:p>
            <a:r>
              <a:rPr lang="en-US" dirty="0"/>
              <a:t>Connecting all California Population Centers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HIGH-SPEED RAIL: </a:t>
            </a:r>
            <a:r>
              <a:rPr lang="en-US" b="0" cap="none" dirty="0" smtClean="0">
                <a:solidFill>
                  <a:schemeClr val="bg1"/>
                </a:solidFill>
              </a:rPr>
              <a:t>More Than A Transportation Program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707710"/>
            <a:ext cx="8785771" cy="3008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19379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84237"/>
            <a:ext cx="8458200" cy="5668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Curbs Congestion </a:t>
            </a:r>
            <a:endParaRPr lang="en-US" dirty="0"/>
          </a:p>
          <a:p>
            <a:pPr lvl="1"/>
            <a:r>
              <a:rPr lang="en-US" dirty="0"/>
              <a:t>LAX to SFO is the </a:t>
            </a:r>
            <a:r>
              <a:rPr lang="en-US" dirty="0">
                <a:solidFill>
                  <a:srgbClr val="FCD41B"/>
                </a:solidFill>
              </a:rPr>
              <a:t>Busiest Short-Haul Market </a:t>
            </a:r>
            <a:r>
              <a:rPr lang="en-US" dirty="0"/>
              <a:t>in US</a:t>
            </a:r>
          </a:p>
          <a:p>
            <a:pPr lvl="1"/>
            <a:r>
              <a:rPr lang="en-US" dirty="0"/>
              <a:t>1 in 6 Flights out of LA Heads to Bay Area</a:t>
            </a:r>
          </a:p>
          <a:p>
            <a:pPr lvl="1"/>
            <a:r>
              <a:rPr lang="en-US" dirty="0"/>
              <a:t>Six of Top 30 Congested </a:t>
            </a:r>
            <a:r>
              <a:rPr lang="en-US" dirty="0" smtClean="0"/>
              <a:t>Urban Areas </a:t>
            </a:r>
            <a:r>
              <a:rPr lang="en-US" dirty="0"/>
              <a:t>in US Located in </a:t>
            </a:r>
            <a:endParaRPr lang="en-US" dirty="0" smtClean="0"/>
          </a:p>
          <a:p>
            <a:pPr marL="1143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California</a:t>
            </a:r>
          </a:p>
          <a:p>
            <a:r>
              <a:rPr lang="en-US" dirty="0" smtClean="0"/>
              <a:t>Population </a:t>
            </a:r>
            <a:r>
              <a:rPr lang="en-US" dirty="0"/>
              <a:t>Growth </a:t>
            </a:r>
          </a:p>
          <a:p>
            <a:pPr lvl="1"/>
            <a:r>
              <a:rPr lang="en-US" dirty="0" smtClean="0"/>
              <a:t>Estimated to Reach </a:t>
            </a:r>
            <a:r>
              <a:rPr lang="en-US" dirty="0" smtClean="0">
                <a:solidFill>
                  <a:srgbClr val="FCD41B"/>
                </a:solidFill>
              </a:rPr>
              <a:t>50 </a:t>
            </a:r>
            <a:r>
              <a:rPr lang="en-US" dirty="0">
                <a:solidFill>
                  <a:srgbClr val="FCD41B"/>
                </a:solidFill>
              </a:rPr>
              <a:t>Million </a:t>
            </a:r>
            <a:r>
              <a:rPr lang="en-US" dirty="0" smtClean="0">
                <a:solidFill>
                  <a:srgbClr val="FCD41B"/>
                </a:solidFill>
              </a:rPr>
              <a:t>by 2050</a:t>
            </a:r>
          </a:p>
          <a:p>
            <a:r>
              <a:rPr lang="en-US" dirty="0"/>
              <a:t>Air Quality/Sustainability</a:t>
            </a:r>
          </a:p>
          <a:p>
            <a:pPr lvl="1"/>
            <a:r>
              <a:rPr lang="en-US" dirty="0"/>
              <a:t>Meets Goals of AB 32/SB </a:t>
            </a:r>
            <a:r>
              <a:rPr lang="en-US" dirty="0" smtClean="0"/>
              <a:t>375</a:t>
            </a:r>
          </a:p>
          <a:p>
            <a:pPr lvl="1"/>
            <a:r>
              <a:rPr lang="en-US" dirty="0" smtClean="0">
                <a:solidFill>
                  <a:srgbClr val="FCD41B"/>
                </a:solidFill>
              </a:rPr>
              <a:t>Worst Air </a:t>
            </a:r>
            <a:r>
              <a:rPr lang="en-US" dirty="0" smtClean="0"/>
              <a:t>Communities in the Country</a:t>
            </a:r>
          </a:p>
          <a:p>
            <a:r>
              <a:rPr lang="en-US" dirty="0"/>
              <a:t>Alternatives are </a:t>
            </a:r>
            <a:r>
              <a:rPr lang="en-US" dirty="0" smtClean="0"/>
              <a:t>Costly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2-3 Times </a:t>
            </a:r>
            <a:r>
              <a:rPr lang="en-US" dirty="0">
                <a:solidFill>
                  <a:srgbClr val="FCD41B"/>
                </a:solidFill>
              </a:rPr>
              <a:t>More Expensive</a:t>
            </a:r>
          </a:p>
          <a:p>
            <a:endParaRPr lang="en-US" dirty="0">
              <a:solidFill>
                <a:srgbClr val="FCD4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high-speed rail in California?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48960"/>
            <a:ext cx="2060575" cy="271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blurRad="12700" endPos="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6" r="2133" b="3704"/>
          <a:stretch/>
        </p:blipFill>
        <p:spPr bwMode="auto">
          <a:xfrm>
            <a:off x="5675086" y="3686629"/>
            <a:ext cx="3091089" cy="264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outerShdw dist="35921" sx="1000" sy="1000" algn="ctr" rotWithShape="0">
              <a:schemeClr val="bg2"/>
            </a:outerShdw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859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3131224"/>
          </a:xfrm>
        </p:spPr>
        <p:txBody>
          <a:bodyPr>
            <a:normAutofit/>
          </a:bodyPr>
          <a:lstStyle/>
          <a:p>
            <a:r>
              <a:rPr lang="en-US" dirty="0" smtClean="0"/>
              <a:t>High-Speed </a:t>
            </a:r>
            <a:r>
              <a:rPr lang="en-US" dirty="0"/>
              <a:t>R</a:t>
            </a:r>
            <a:r>
              <a:rPr lang="en-US" dirty="0" smtClean="0"/>
              <a:t>ail Fills a Gap in California’s Infrastructure</a:t>
            </a:r>
          </a:p>
          <a:p>
            <a:r>
              <a:rPr lang="en-US" dirty="0" smtClean="0"/>
              <a:t>Equivalent New </a:t>
            </a:r>
            <a:r>
              <a:rPr lang="en-US" dirty="0"/>
              <a:t>C</a:t>
            </a:r>
            <a:r>
              <a:rPr lang="en-US" dirty="0" smtClean="0"/>
              <a:t>apacity Between SF-LA would cost </a:t>
            </a:r>
            <a:r>
              <a:rPr lang="en-US" dirty="0" smtClean="0">
                <a:solidFill>
                  <a:srgbClr val="FCD41B"/>
                </a:solidFill>
              </a:rPr>
              <a:t>$158 billion</a:t>
            </a:r>
            <a:r>
              <a:rPr lang="en-US" dirty="0" smtClean="0"/>
              <a:t>, and would require: </a:t>
            </a:r>
          </a:p>
          <a:p>
            <a:pPr lvl="1"/>
            <a:r>
              <a:rPr lang="en-US" dirty="0" smtClean="0"/>
              <a:t>4,300 New </a:t>
            </a:r>
            <a:r>
              <a:rPr lang="en-US" dirty="0"/>
              <a:t>H</a:t>
            </a:r>
            <a:r>
              <a:rPr lang="en-US" dirty="0" smtClean="0"/>
              <a:t>ighway </a:t>
            </a:r>
            <a:r>
              <a:rPr lang="en-US" dirty="0"/>
              <a:t>L</a:t>
            </a:r>
            <a:r>
              <a:rPr lang="en-US" dirty="0" smtClean="0"/>
              <a:t>ane </a:t>
            </a:r>
            <a:r>
              <a:rPr lang="en-US" dirty="0"/>
              <a:t>M</a:t>
            </a:r>
            <a:r>
              <a:rPr lang="en-US" dirty="0" smtClean="0"/>
              <a:t>iles</a:t>
            </a:r>
          </a:p>
          <a:p>
            <a:pPr lvl="1"/>
            <a:r>
              <a:rPr lang="en-US" dirty="0" smtClean="0"/>
              <a:t>115 </a:t>
            </a:r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A</a:t>
            </a:r>
            <a:r>
              <a:rPr lang="en-US" dirty="0" smtClean="0"/>
              <a:t>irport Gates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R</a:t>
            </a:r>
            <a:r>
              <a:rPr lang="en-US" dirty="0" smtClean="0"/>
              <a:t>unway Terminals</a:t>
            </a:r>
            <a:endParaRPr lang="en-US" sz="2200" b="1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High-Speed, A More EFFICIENT ALTERNATIVE</a:t>
            </a:r>
            <a:endParaRPr lang="en-US" dirty="0"/>
          </a:p>
        </p:txBody>
      </p:sp>
      <p:pic>
        <p:nvPicPr>
          <p:cNvPr id="5" name="Picture 2" descr="P:\Infographic\Charts\ModeShift_Michael_2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03" r="52317" b="34000"/>
          <a:stretch/>
        </p:blipFill>
        <p:spPr bwMode="auto">
          <a:xfrm>
            <a:off x="1371600" y="3962400"/>
            <a:ext cx="6273169" cy="26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4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CAP &amp; trade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5181600" y="916379"/>
            <a:ext cx="3962400" cy="59416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200" b="0" dirty="0" smtClean="0"/>
          </a:p>
          <a:p>
            <a:pPr marL="231775" indent="-231775">
              <a:spcBef>
                <a:spcPts val="600"/>
              </a:spcBef>
            </a:pPr>
            <a:r>
              <a:rPr lang="en-US" dirty="0" smtClean="0"/>
              <a:t>Advance Multiple Segments of High-Speed Rail Concurrently</a:t>
            </a:r>
          </a:p>
          <a:p>
            <a:pPr marL="231775" indent="-231775">
              <a:spcBef>
                <a:spcPts val="600"/>
              </a:spcBef>
            </a:pPr>
            <a:endParaRPr lang="en-US" dirty="0" smtClean="0"/>
          </a:p>
          <a:p>
            <a:pPr marL="231775" indent="-231775">
              <a:spcBef>
                <a:spcPts val="600"/>
              </a:spcBef>
            </a:pPr>
            <a:r>
              <a:rPr lang="en-US" dirty="0" smtClean="0"/>
              <a:t>Complete Planned Regional Transportation Improvements</a:t>
            </a:r>
          </a:p>
          <a:p>
            <a:pPr marL="231775" indent="-231775">
              <a:spcBef>
                <a:spcPts val="600"/>
              </a:spcBef>
            </a:pPr>
            <a:endParaRPr lang="en-US" dirty="0" smtClean="0"/>
          </a:p>
          <a:p>
            <a:pPr marL="231775" indent="-231775">
              <a:spcBef>
                <a:spcPts val="600"/>
              </a:spcBef>
            </a:pPr>
            <a:r>
              <a:rPr lang="en-US" dirty="0" smtClean="0"/>
              <a:t>Establish an Interstate High-Speed Rail System with a Connection to Las Vegas from Palmdale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44"/>
          <a:stretch/>
        </p:blipFill>
        <p:spPr>
          <a:xfrm>
            <a:off x="76200" y="702476"/>
            <a:ext cx="5029200" cy="603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33387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0484" y="685800"/>
            <a:ext cx="8713516" cy="37671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Electrification of the Caltrain Corridor</a:t>
            </a:r>
            <a:endParaRPr lang="en-US" sz="2800" dirty="0"/>
          </a:p>
          <a:p>
            <a:pPr marL="458788" lvl="1"/>
            <a:r>
              <a:rPr lang="en-US" sz="2400" dirty="0" smtClean="0"/>
              <a:t>Environmental Review Complete</a:t>
            </a:r>
          </a:p>
          <a:p>
            <a:pPr marL="458788" lvl="1"/>
            <a:r>
              <a:rPr lang="en-US" sz="2400" dirty="0" smtClean="0"/>
              <a:t>Request for Proposal on the Street</a:t>
            </a:r>
            <a:endParaRPr lang="en-US" sz="2400" dirty="0"/>
          </a:p>
          <a:p>
            <a:r>
              <a:rPr lang="en-US" sz="2800" dirty="0" smtClean="0"/>
              <a:t>Transbay Terminal</a:t>
            </a:r>
            <a:endParaRPr lang="en-US" sz="2800" dirty="0"/>
          </a:p>
          <a:p>
            <a:pPr marL="458788" lvl="1"/>
            <a:r>
              <a:rPr lang="en-US" sz="2400" dirty="0" smtClean="0"/>
              <a:t>Construction Proceeding</a:t>
            </a:r>
            <a:endParaRPr lang="en-US" sz="2400" dirty="0"/>
          </a:p>
          <a:p>
            <a:r>
              <a:rPr lang="en-US" sz="2800" dirty="0"/>
              <a:t>Station Area Planning</a:t>
            </a:r>
          </a:p>
          <a:p>
            <a:pPr marL="458788" lvl="1"/>
            <a:r>
              <a:rPr lang="en-US" sz="2400" dirty="0"/>
              <a:t>Gilroy &amp; San </a:t>
            </a:r>
            <a:r>
              <a:rPr lang="en-US" sz="2400" dirty="0" smtClean="0"/>
              <a:t>Jose</a:t>
            </a:r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Northern California:  </a:t>
            </a:r>
            <a:r>
              <a:rPr lang="en-US" sz="2500" dirty="0" smtClean="0">
                <a:solidFill>
                  <a:schemeClr val="bg1"/>
                </a:solidFill>
              </a:rPr>
              <a:t>electrification &amp; connectivity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267200"/>
            <a:ext cx="7033171" cy="2408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30053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5519793"/>
          </a:xfrm>
        </p:spPr>
        <p:txBody>
          <a:bodyPr>
            <a:normAutofit/>
          </a:bodyPr>
          <a:lstStyle/>
          <a:p>
            <a:r>
              <a:rPr lang="en-US" sz="2800" dirty="0"/>
              <a:t>Construction Package 1</a:t>
            </a:r>
          </a:p>
          <a:p>
            <a:pPr marL="458788" lvl="1"/>
            <a:r>
              <a:rPr lang="en-US" sz="2400" dirty="0"/>
              <a:t>29 </a:t>
            </a:r>
            <a:r>
              <a:rPr lang="en-US" sz="2400" dirty="0" smtClean="0"/>
              <a:t>Miles </a:t>
            </a:r>
            <a:r>
              <a:rPr lang="en-US" sz="2400" dirty="0"/>
              <a:t>B</a:t>
            </a:r>
            <a:r>
              <a:rPr lang="en-US" sz="2400" dirty="0" smtClean="0"/>
              <a:t>etween </a:t>
            </a:r>
            <a:r>
              <a:rPr lang="en-US" sz="2400" dirty="0"/>
              <a:t>Madera and Fresno</a:t>
            </a:r>
          </a:p>
          <a:p>
            <a:pPr marL="458788" lvl="1"/>
            <a:r>
              <a:rPr lang="en-US" sz="2400" dirty="0" smtClean="0"/>
              <a:t>Work is Underway</a:t>
            </a:r>
            <a:endParaRPr lang="en-US" sz="2400" dirty="0"/>
          </a:p>
          <a:p>
            <a:r>
              <a:rPr lang="en-US" sz="2800" dirty="0"/>
              <a:t>Construction Package </a:t>
            </a:r>
            <a:r>
              <a:rPr lang="en-US" sz="2800" dirty="0" smtClean="0"/>
              <a:t>2-3</a:t>
            </a:r>
            <a:endParaRPr lang="en-US" sz="2800" dirty="0"/>
          </a:p>
          <a:p>
            <a:pPr marL="458788" lvl="1"/>
            <a:r>
              <a:rPr lang="en-US" sz="2400" dirty="0" smtClean="0"/>
              <a:t>65 Miles Between Fresno and Tulare-Kern County Line </a:t>
            </a:r>
            <a:endParaRPr lang="en-US" sz="2400" dirty="0"/>
          </a:p>
          <a:p>
            <a:pPr marL="458788" lvl="1"/>
            <a:r>
              <a:rPr lang="en-US" sz="2400" dirty="0" smtClean="0"/>
              <a:t>Environmental Clearances Complete</a:t>
            </a:r>
          </a:p>
          <a:p>
            <a:pPr marL="458788" lvl="1"/>
            <a:r>
              <a:rPr lang="en-US" sz="2400" dirty="0" smtClean="0"/>
              <a:t>Design-Build Contract Execution Expected in Spring</a:t>
            </a:r>
            <a:endParaRPr lang="en-US" sz="2400" dirty="0"/>
          </a:p>
          <a:p>
            <a:r>
              <a:rPr lang="en-US" sz="2800" dirty="0"/>
              <a:t>Construction Package 4</a:t>
            </a:r>
          </a:p>
          <a:p>
            <a:pPr marL="458788" lvl="1"/>
            <a:r>
              <a:rPr lang="en-US" sz="2400" dirty="0" smtClean="0"/>
              <a:t>22 Miles Between Tulare-Kern County Line and North of Bakersfield</a:t>
            </a:r>
          </a:p>
          <a:p>
            <a:pPr marL="458788" lvl="1"/>
            <a:r>
              <a:rPr lang="en-US" sz="2400" dirty="0"/>
              <a:t>Environmental Clearances Complete</a:t>
            </a:r>
          </a:p>
          <a:p>
            <a:pPr marL="458788" lvl="1"/>
            <a:r>
              <a:rPr lang="en-US" sz="2400" dirty="0" smtClean="0"/>
              <a:t>5 Statements of Qualifications Received</a:t>
            </a:r>
          </a:p>
          <a:p>
            <a:pPr marL="458788" lvl="1"/>
            <a:endParaRPr lang="en-US" sz="2400" dirty="0"/>
          </a:p>
          <a:p>
            <a:pPr marL="114300" lvl="1" indent="0"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Valley:  </a:t>
            </a:r>
            <a:r>
              <a:rPr lang="en-US" dirty="0" smtClean="0">
                <a:solidFill>
                  <a:schemeClr val="bg1"/>
                </a:solidFill>
              </a:rPr>
              <a:t>Backbone of high-speed rail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966548"/>
            <a:ext cx="2405630" cy="1804222"/>
          </a:xfrm>
          <a:prstGeom prst="roundRect">
            <a:avLst>
              <a:gd name="adj" fmla="val 16667"/>
            </a:avLst>
          </a:prstGeom>
          <a:ln w="19050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130" y="762000"/>
            <a:ext cx="17145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27321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33115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Palmdale to Burbank/Burbank to Los Angeles</a:t>
            </a:r>
            <a:endParaRPr lang="en-US" sz="2800" dirty="0"/>
          </a:p>
          <a:p>
            <a:pPr marL="458788" lvl="1"/>
            <a:r>
              <a:rPr lang="en-US" sz="2400" dirty="0" smtClean="0"/>
              <a:t>Public &amp; Community Feedback</a:t>
            </a:r>
          </a:p>
          <a:p>
            <a:pPr marL="458788" lvl="1"/>
            <a:r>
              <a:rPr lang="en-US" sz="2400" dirty="0" smtClean="0"/>
              <a:t>Palmdale:  Golden Spike</a:t>
            </a:r>
          </a:p>
          <a:p>
            <a:r>
              <a:rPr lang="en-US" sz="2800" dirty="0" smtClean="0"/>
              <a:t>Connectivity &amp; Bookend Projects</a:t>
            </a:r>
            <a:endParaRPr lang="en-US" sz="2800" dirty="0"/>
          </a:p>
          <a:p>
            <a:pPr marL="458788" lvl="1"/>
            <a:r>
              <a:rPr lang="en-US" sz="2400" dirty="0" smtClean="0"/>
              <a:t>Southern California Regional Interconnector Project (SCRIP)</a:t>
            </a:r>
          </a:p>
          <a:p>
            <a:pPr marL="458788" lvl="1"/>
            <a:r>
              <a:rPr lang="en-US" sz="2400" dirty="0" smtClean="0"/>
              <a:t>Grade Separations</a:t>
            </a:r>
          </a:p>
          <a:p>
            <a:r>
              <a:rPr lang="en-US" sz="2800" dirty="0" smtClean="0"/>
              <a:t>Station Area Planning</a:t>
            </a:r>
          </a:p>
          <a:p>
            <a:pPr marL="458788" lvl="1"/>
            <a:r>
              <a:rPr lang="en-US" sz="2400" dirty="0" smtClean="0"/>
              <a:t>Palmdale, Burbank &amp; LA Union Station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California:  </a:t>
            </a:r>
            <a:r>
              <a:rPr lang="en-US" dirty="0" smtClean="0">
                <a:solidFill>
                  <a:schemeClr val="bg1"/>
                </a:solidFill>
              </a:rPr>
              <a:t>acceleration &amp; Connectivity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4073566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19200" y="4073566"/>
            <a:ext cx="2748436" cy="2632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9137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50" dirty="0" smtClean="0"/>
              <a:t>Southern California:  </a:t>
            </a:r>
            <a:r>
              <a:rPr lang="en-US" sz="2750" dirty="0" smtClean="0">
                <a:solidFill>
                  <a:schemeClr val="bg1"/>
                </a:solidFill>
              </a:rPr>
              <a:t>connecting major hubs</a:t>
            </a:r>
            <a:endParaRPr lang="en-US" sz="2750" dirty="0">
              <a:solidFill>
                <a:schemeClr val="bg1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838200"/>
            <a:ext cx="4038600" cy="270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Approximate Travel Times Between Cities</a:t>
            </a:r>
          </a:p>
          <a:p>
            <a:pPr>
              <a:buClr>
                <a:srgbClr val="FFC000"/>
              </a:buClr>
              <a:buFont typeface="Arial Narrow" panose="020B0606020202030204" pitchFamily="34" charset="0"/>
              <a:buChar char="»"/>
            </a:pPr>
            <a:r>
              <a:rPr lang="en-US" sz="2200" b="0" dirty="0" smtClean="0"/>
              <a:t>Palmdale to Burbank in 11 - 15 minutes  </a:t>
            </a:r>
          </a:p>
          <a:p>
            <a:pPr>
              <a:buClr>
                <a:srgbClr val="FFC000"/>
              </a:buClr>
              <a:buFont typeface="Arial Narrow" panose="020B0606020202030204" pitchFamily="34" charset="0"/>
              <a:buChar char="»"/>
            </a:pPr>
            <a:r>
              <a:rPr lang="en-US" sz="2200" b="0" dirty="0" smtClean="0"/>
              <a:t>Burbank to LA Union Station in 6 - 8 minutes</a:t>
            </a:r>
          </a:p>
          <a:p>
            <a:pPr>
              <a:buClr>
                <a:srgbClr val="FFC000"/>
              </a:buClr>
              <a:buFont typeface="Arial Narrow" panose="020B0606020202030204" pitchFamily="34" charset="0"/>
              <a:buChar char="»"/>
            </a:pPr>
            <a:r>
              <a:rPr lang="en-US" sz="2200" b="0" dirty="0" smtClean="0"/>
              <a:t>LA Union Station to Anaheim in 30 minutes  </a:t>
            </a:r>
          </a:p>
          <a:p>
            <a:pPr>
              <a:buClr>
                <a:srgbClr val="FFC000"/>
              </a:buClr>
              <a:buFont typeface="Arial Narrow" panose="020B0606020202030204" pitchFamily="34" charset="0"/>
              <a:buChar char="»"/>
            </a:pPr>
            <a:r>
              <a:rPr lang="en-US" sz="2200" b="0" dirty="0" smtClean="0"/>
              <a:t>LA Union Station to San Diego in 1 hour, 20 minutes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Relieves Airport Congestion</a:t>
            </a:r>
          </a:p>
          <a:p>
            <a:r>
              <a:rPr lang="en-US" dirty="0" smtClean="0"/>
              <a:t>Connects Airports: SFO, Bob Hope Airport, Ontario Airport and San Diego Airport</a:t>
            </a:r>
          </a:p>
          <a:p>
            <a:r>
              <a:rPr lang="en-US" dirty="0" smtClean="0"/>
              <a:t>Connects Transportation Hubs: San Jose, LAUS, ARTIC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30662"/>
            <a:ext cx="4114800" cy="274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30542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R_PPT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43866</TotalTime>
  <Words>795</Words>
  <Application>Microsoft Office PowerPoint</Application>
  <PresentationFormat>On-screen Show (4:3)</PresentationFormat>
  <Paragraphs>171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HSR_PPT_2014</vt:lpstr>
      <vt:lpstr>A TRANSFORMATIVE INVESTMENT  IN CALIFORNIA’S FUTURE</vt:lpstr>
      <vt:lpstr>HIGH-SPEED RAIL: More Than A Transportation Program</vt:lpstr>
      <vt:lpstr>Why high-speed rail in California?</vt:lpstr>
      <vt:lpstr>High-Speed, A More EFFICIENT ALTERNATIVE</vt:lpstr>
      <vt:lpstr>Next Steps with CAP &amp; trade</vt:lpstr>
      <vt:lpstr>Northern California:  electrification &amp; connectivity</vt:lpstr>
      <vt:lpstr>Central Valley:  Backbone of high-speed rail</vt:lpstr>
      <vt:lpstr>Southern California:  acceleration &amp; Connectivity</vt:lpstr>
      <vt:lpstr>Southern California:  connecting major hubs</vt:lpstr>
      <vt:lpstr>Southern California:  Connecting tourism &amp; economy</vt:lpstr>
      <vt:lpstr>Connecting California: jobs</vt:lpstr>
      <vt:lpstr>SMALL BUSINESS PROGRAM</vt:lpstr>
      <vt:lpstr>Sustainability Program </vt:lpstr>
      <vt:lpstr>Environmental Benefits:  Our Best kept secret</vt:lpstr>
      <vt:lpstr>GHG reduction</vt:lpstr>
      <vt:lpstr>Millennial generation:  A shift in perspective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Domondon</dc:creator>
  <cp:lastModifiedBy>Owner</cp:lastModifiedBy>
  <cp:revision>437</cp:revision>
  <cp:lastPrinted>2013-08-15T23:59:26Z</cp:lastPrinted>
  <dcterms:created xsi:type="dcterms:W3CDTF">2013-04-12T19:34:21Z</dcterms:created>
  <dcterms:modified xsi:type="dcterms:W3CDTF">2015-04-12T13:27:18Z</dcterms:modified>
</cp:coreProperties>
</file>